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5" r:id="rId14"/>
    <p:sldId id="276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63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Online sources checked during build: NHS England care navigation general practice; NHS England Long Term Workforce Plan; GOV.UK apprenticeship standards; Skills England Business Administrator standard; BMA GP practice staff training resource; NHS England working with people and communities course.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Evidence base includes NHS England guidance on care navigation and workforce development plus GOV.UK apprenticeship standards.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informing programme design: NHS England: How to improve care navigation in general practice — all staff can undertake care navigation and should be trained to do it safely and consistently. | NHS England: NHS Long Term Workforce Plan — supports primary/community care, population health, prevention and care closer to home. | GOV.UK / Skills England: apprenticeship standards define skills, knowledge and behaviours by job role. | Skills England: Business Administrator Level 3 — transferable knowledge, skills and behaviours for administration services. | BMA: training resource for GP practice staff — supports role-appropriate mandatory/statutory training awareness. | NHS England: Working with people and communities short course — open to NHS/social care staff including receptionists.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THENA_MASTER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thenalearninghub@outlook.com?subject=Athena%20Non-Clinical%20Programme%20Enquiry" TargetMode="External"/><Relationship Id="rId5" Type="http://schemas.openxmlformats.org/officeDocument/2006/relationships/hyperlink" Target="mailto:athenalearninghub@outlook.com" TargetMode="Externa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8.xml"/><Relationship Id="rId7" Type="http://schemas.openxmlformats.org/officeDocument/2006/relationships/slide" Target="slide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2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2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20.xml"/><Relationship Id="rId7" Type="http://schemas.openxmlformats.org/officeDocument/2006/relationships/slide" Target="slide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henalearninghub.com" TargetMode="External"/><Relationship Id="rId5" Type="http://schemas.openxmlformats.org/officeDocument/2006/relationships/hyperlink" Target="mailto:athenalearninghub@outlook.com?subject=Athena%20Non-Clinical%20Programme%20Enquiry" TargetMode="External"/><Relationship Id="rId4" Type="http://schemas.openxmlformats.org/officeDocument/2006/relationships/hyperlink" Target="mailto:athenalearninghub@outlook.com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notesSlide" Target="../notesSlides/notesSlide4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20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4" Type="http://schemas.openxmlformats.org/officeDocument/2006/relationships/slide" Target="slide2.xml"/><Relationship Id="rId9" Type="http://schemas.openxmlformats.org/officeDocument/2006/relationships/slide" Target="slide8.xml"/><Relationship Id="rId14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bright_modern_office_meeting_scene_overall_a_g.png"/>
          <p:cNvPicPr>
            <a:picLocks noChangeAspect="1"/>
          </p:cNvPicPr>
          <p:nvPr/>
        </p:nvPicPr>
        <p:blipFill>
          <a:blip r:embed="rId3"/>
          <a:srcRect l="25875" r="25875"/>
          <a:stretch/>
        </p:blipFill>
        <p:spPr>
          <a:xfrm>
            <a:off x="6309360" y="0"/>
            <a:ext cx="587959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777240"/>
            <a:ext cx="3474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749808" y="139903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LEARNING HUB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749808" y="175564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INSPIRE  |  EMPOWER  |  ACHIEVE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685800" y="2542032"/>
            <a:ext cx="4800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Non-Clinical Healthcare Programmes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713232" y="3822192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F37"/>
                </a:solidFill>
              </a:rPr>
              <a:t>Interactive organisational prospectus • 2026 launch edition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13232" y="4279392"/>
            <a:ext cx="448056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For general practice, PCNs, federations, training hubs and healthcare organisations</a:t>
            </a:r>
            <a:endParaRPr lang="en-US" sz="1400" dirty="0"/>
          </a:p>
        </p:txBody>
      </p:sp>
      <p:sp>
        <p:nvSpPr>
          <p:cNvPr id="9" name="Text 6">
            <a:hlinkClick r:id="rId4" action="ppaction://hlinksldjump"/>
          </p:cNvPr>
          <p:cNvSpPr/>
          <p:nvPr/>
        </p:nvSpPr>
        <p:spPr>
          <a:xfrm>
            <a:off x="731520" y="5138928"/>
            <a:ext cx="2148840" cy="475488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 PROSPECTUS</a:t>
            </a:r>
            <a:endParaRPr lang="en-US" sz="1200" dirty="0"/>
          </a:p>
        </p:txBody>
      </p:sp>
      <p:sp>
        <p:nvSpPr>
          <p:cNvPr id="10" name="Text 7">
            <a:hlinkClick r:id="rId5"/>
          </p:cNvPr>
          <p:cNvSpPr/>
          <p:nvPr/>
        </p:nvSpPr>
        <p:spPr>
          <a:xfrm>
            <a:off x="3063240" y="5138928"/>
            <a:ext cx="1645920" cy="475488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 ATHENA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85800" y="62636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Prescription &amp; Medicines Terminology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Non-clinical awareness for administrative accuracy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Programme 06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Half day or 2 hrs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Prescription clerks, administrators, reception teams and workflow staff who handle medication requests or terminology administratively.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Explains commonly encountered medication words, dosage instructions, prescription request workflow terms and escalation boundaries. It does not teach dispensing, clinical checking, prescribing or medicines preparation.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Recognise common prescription terminology and abbreviations.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Understand the difference between administrative processing and clinical decisions.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Identify queries that require pharmacist or prescriber input.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Communicate medication queries safely and accurately.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Prescription wording examples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Escalation sorting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Abbreviation caution cards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Process checklist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Correspondence &amp; Workflow Administration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Safe handling of letters, documents and actions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Programme 07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Half day or 3 hrs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Workflow administrators, medical secretaries, reception/admin teams and staff handling incoming correspondence.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Supports accurate, consistent processing of clinical correspondence using agreed practice protocols, terminology awareness, task allocation and escalation routes.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Describe a safe workflow administration process.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Identify correspondence requiring timely escalation.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Use clear task notes and audit-friendly records.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Recognise the limits of non-clinical judgement.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Document sorting exercise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Escalation route map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Task-note examples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Reflection workbook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Customer Service &amp; De-escalation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Compassionate communication in busy healthcare settings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Programme 08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Half day or 3 hrs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Reception, administration, care coordination, team leaders and anyone communicating with patients or families.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Builds communication strategies for difficult interactions, anxious callers, complaints risk, respectful boundaries, reflective listening and personal wellbeing after challenging encounters.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Use calm, clear language under pressure.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Apply de-escalation and empathy techniques.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Recognise complaint risk and escalation points.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Protect professional boundaries and staff wellbeing.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Branching conversations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Phrase bank builder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De-escalation toolkit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Self-care debrief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3000" b="1">
                <a:solidFill>
                  <a:srgbClr val="0B1D3A"/>
                </a:solidFill>
                <a:latin typeface="Georgia"/>
              </a:rPr>
              <a:t>Communicating with Confidence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450" b="1">
                <a:solidFill>
                  <a:srgbClr val="D4AF37"/>
                </a:solidFill>
              </a:rPr>
              <a:t>Clear, professional and compassionate workplace communication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950" b="1">
                <a:solidFill>
                  <a:srgbClr val="FFFFFF"/>
                </a:solidFill>
              </a:rPr>
              <a:t>Programme 09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950" b="1">
                <a:solidFill>
                  <a:srgbClr val="0B1D3A"/>
                </a:solidFill>
              </a:rPr>
              <a:t>Half day or 3 hrs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sz="1300">
                <a:solidFill>
                  <a:srgbClr val="111827"/>
                </a:solidFill>
              </a:rPr>
              <a:t>Receptionists, administrators, care coordinators, team leaders, supervisors and managers who communicate with patients, families and colleagues.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sz="1300">
                <a:solidFill>
                  <a:srgbClr val="111827"/>
                </a:solidFill>
              </a:rPr>
              <a:t>Builds confidence in clear spoken and written communication, assertive wording, active listening, tone, professional boundaries and confident escalation in busy healthcare environments.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50">
                <a:solidFill>
                  <a:srgbClr val="111827"/>
                </a:solidFill>
              </a:rPr>
              <a:t>Use clear, calm and professional language.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50">
                <a:solidFill>
                  <a:srgbClr val="111827"/>
                </a:solidFill>
              </a:rPr>
              <a:t>Adapt tone and wording for different audiences.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50">
                <a:solidFill>
                  <a:srgbClr val="111827"/>
                </a:solidFill>
              </a:rPr>
              <a:t>Structure confident conversations and written updates.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50">
                <a:solidFill>
                  <a:srgbClr val="111827"/>
                </a:solidFill>
              </a:rPr>
              <a:t>Escalate concerns appropriately and respectfully.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Confidence self-assessment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Phrase bank practice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Scenario conversations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Personal action plan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2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"/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3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4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2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3000" b="1">
                <a:solidFill>
                  <a:srgbClr val="0B1D3A"/>
                </a:solidFill>
                <a:latin typeface="Georgia"/>
              </a:rPr>
              <a:t>Cultural Awareness &amp; Inclusive Communication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450" b="1">
                <a:solidFill>
                  <a:srgbClr val="D4AF37"/>
                </a:solidFill>
              </a:rPr>
              <a:t>Respectful non-clinical communication for diverse communities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950" b="1">
                <a:solidFill>
                  <a:srgbClr val="FFFFFF"/>
                </a:solidFill>
              </a:rPr>
              <a:t>Programme 10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950" b="1">
                <a:solidFill>
                  <a:srgbClr val="0B1D3A"/>
                </a:solidFill>
              </a:rPr>
              <a:t>Half day or 3 hrs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sz="1300">
                <a:solidFill>
                  <a:srgbClr val="111827"/>
                </a:solidFill>
              </a:rPr>
              <a:t>All non-clinical healthcare staff who support patients, families, carers, visitors, learners or colleagues from diverse backgrounds.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sz="1300">
                <a:solidFill>
                  <a:srgbClr val="111827"/>
                </a:solidFill>
              </a:rPr>
              <a:t>Develops awareness of inclusive language, cultural humility, health beliefs, communication preferences, interpreter considerations, access needs and respectful service behaviours.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50">
                <a:solidFill>
                  <a:srgbClr val="111827"/>
                </a:solidFill>
              </a:rPr>
              <a:t>Describe why cultural awareness matters in patient-facing roles.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50">
                <a:solidFill>
                  <a:srgbClr val="111827"/>
                </a:solidFill>
              </a:rPr>
              <a:t>Use respectful, inclusive and person-centred language.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50">
                <a:solidFill>
                  <a:srgbClr val="111827"/>
                </a:solidFill>
              </a:rPr>
              <a:t>Recognise barriers to access and communication.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50">
                <a:solidFill>
                  <a:srgbClr val="111827"/>
                </a:solidFill>
              </a:rPr>
              <a:t>Know when to seek guidance or escalation.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Reflection prompts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Inclusive language practice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Case-based discussion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Access needs checklist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2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"/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3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4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2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GP Contract, QOF &amp; Enhanced Services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Operational awareness for non-clinical leaders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950" b="1">
                <a:solidFill>
                  <a:srgbClr val="FFFFFF"/>
                </a:solidFill>
              </a:rPr>
              <a:t>Programme 11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1 day or 3 modules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Practice Managers, deputy managers, business managers, administrators and team leaders supporting GP practice operations.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Introduces the language and operating principles of the GP contract, QOF, enhanced services, indicators, evidence, claims and service-delivery coordination.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Explain key contract and QOF terminology.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Identify evidence and reporting requirements.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Coordinate administrative inputs safely and consistently.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Create a local action checklist for delivery.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Contract language glossary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Evidence tracker template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Scenario decisions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Action planning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HR, Supervision &amp; People Skills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Practical support for line managers and supervisors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950" b="1">
                <a:solidFill>
                  <a:srgbClr val="FFFFFF"/>
                </a:solidFill>
              </a:rPr>
              <a:t>Programme 12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1 day or 4 modules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Practice Managers, deputy managers, supervisors, team leaders and staff with line-management responsibility.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Develops practical supervision skills including induction, feedback, objectives, difficult conversations, wellbeing check-ins, probation support and team communication.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Hold structured supervision and feedback conversations.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Use objectives and action plans to support performance.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Recognise when to escalate HR or safeguarding concerns.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Build a positive team culture.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Conversation planner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Feedback practice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Team scenario bank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Supervision record template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Digital, Data Quality &amp; Information Governance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Confident administration in modern general practice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950" b="1">
                <a:solidFill>
                  <a:srgbClr val="FFFFFF"/>
                </a:solidFill>
              </a:rPr>
              <a:t>Programme 13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Half day or 3 hrs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Receptionists, administrators, data quality staff, care coordinators, team leaders and managers.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Builds awareness of accurate records, information governance, confidentiality, coding principles, digital confidence and data-quality habits within local systems and policies.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Describe why accurate records and data quality matter.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Apply confidentiality and information governance awareness.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Use consistent administrative data-quality checks.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Know when to seek system or clinical guidance.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Data-quality checklist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IG scenario quiz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Digital confidence tracker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Local systems action plan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>
            <a:hlinkClick r:id="rId3" action="ppaction://hlinksldjump"/>
          </p:cNvPr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PROGRAMME PATHWAYS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learning pathways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Build a package around role, experience and organisational priority.</a:t>
            </a:r>
            <a:endParaRPr lang="en-US" sz="1450" dirty="0"/>
          </a:p>
        </p:txBody>
      </p:sp>
      <p:pic>
        <p:nvPicPr>
          <p:cNvPr id="10" name="Image 0" descr="/mnt/data/a_bright_modern_corporate_meeting_training_scene_i.png"/>
          <p:cNvPicPr>
            <a:picLocks noChangeAspect="1"/>
          </p:cNvPicPr>
          <p:nvPr/>
        </p:nvPicPr>
        <p:blipFill>
          <a:blip r:embed="rId4"/>
          <a:srcRect l="6892" r="6892"/>
          <a:stretch/>
        </p:blipFill>
        <p:spPr>
          <a:xfrm>
            <a:off x="8001000" y="1463040"/>
            <a:ext cx="3291840" cy="214884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49808" y="1901952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B1D3A"/>
                </a:solidFill>
              </a:rPr>
              <a:t>Front Door Confidence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3429000" y="1901952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Reception Excellence → Communicating with Confidence → Customer Service &amp; De-escalation → Cultural Awareness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49808" y="274320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B1D3A"/>
                </a:solidFill>
              </a:rPr>
              <a:t>Admin Accuracy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3429000" y="274320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Medical Terminology → Prescription &amp; Medicines Terminology → Correspondence &amp; Workflow → Digital &amp; Data Quality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749808" y="3584448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B1D3A"/>
                </a:solidFill>
              </a:rPr>
              <a:t>Manager Readiness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3429000" y="3584448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Practice Manager Foundation → HR/Supervision → GP Contract/QOF → Advanced Practice Management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749808" y="4425696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B1D3A"/>
                </a:solidFill>
              </a:rPr>
              <a:t>Organisational Academy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3429000" y="4425696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200">
                <a:solidFill>
                  <a:srgbClr val="111827"/>
                </a:solidFill>
              </a:rPr>
              <a:t>Choose 6–13 modules with licence, facilitator guides, evaluation and quarterly reporting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818120" y="3977640"/>
            <a:ext cx="347472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111827"/>
                </a:solidFill>
              </a:rPr>
              <a:t>Every pathway can include learner workbooks, facilitator guide, knowledge checks, attendance evidence, completion wording and evaluation summary.</a:t>
            </a:r>
            <a:endParaRPr lang="en-US" sz="1250" dirty="0"/>
          </a:p>
        </p:txBody>
      </p:sp>
      <p:sp>
        <p:nvSpPr>
          <p:cNvPr id="20" name="Text 17">
            <a:hlinkClick r:id="rId5" action="ppaction://hlinksldjump"/>
          </p:cNvPr>
          <p:cNvSpPr/>
          <p:nvPr/>
        </p:nvSpPr>
        <p:spPr>
          <a:xfrm>
            <a:off x="8229600" y="4846320"/>
            <a:ext cx="2651760" cy="457200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View packages</a:t>
            </a:r>
            <a:endParaRPr lang="en-US" sz="1200" dirty="0"/>
          </a:p>
        </p:txBody>
      </p:sp>
      <p:sp>
        <p:nvSpPr>
          <p:cNvPr id="21" name="Text 18">
            <a:hlinkClick r:id="rId6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22" name="Text 19">
            <a:hlinkClick r:id="rId7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23" name="Text 20">
            <a:hlinkClick r:id="rId8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>
            <a:hlinkClick r:id="rId3" action="ppaction://hlinksldjump"/>
          </p:cNvPr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PACKAGES &amp; PRICING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Commercial packages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Indicative organisational pricing. Final proposal depends on scope, delivery route and customisation.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58368" y="1783080"/>
            <a:ext cx="1965960" cy="310896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Package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24912" y="1783080"/>
            <a:ext cx="960120" cy="310896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Price*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822192" y="1783080"/>
            <a:ext cx="1417320" cy="310896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Learners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376672" y="1783080"/>
            <a:ext cx="1051560" cy="310896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Licence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565392" y="1783080"/>
            <a:ext cx="4617720" cy="310896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Included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2212848"/>
            <a:ext cx="196596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1D3A"/>
                </a:solidFill>
              </a:rPr>
              <a:t>Single Programme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2724912" y="2212848"/>
            <a:ext cx="96012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1150" b="1">
                <a:solidFill>
                  <a:srgbClr val="D4AF37"/>
                </a:solidFill>
              </a:rPr>
              <a:t>£5,850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822192" y="2212848"/>
            <a:ext cx="141732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11827"/>
                </a:solidFill>
              </a:rPr>
              <a:t>Up to 25 learners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376672" y="2212848"/>
            <a:ext cx="105156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11827"/>
                </a:solidFill>
              </a:rPr>
              <a:t>12 months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565392" y="2212848"/>
            <a:ext cx="461772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</a:rPr>
              <a:t>1 course deck + workbook + facilitator guide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58368" y="2798064"/>
            <a:ext cx="196596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1D3A"/>
                </a:solidFill>
              </a:rPr>
              <a:t>Launch Suite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2724912" y="2798064"/>
            <a:ext cx="96012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1150" b="1">
                <a:solidFill>
                  <a:srgbClr val="D4AF37"/>
                </a:solidFill>
              </a:rPr>
              <a:t>£14,850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3822192" y="2798064"/>
            <a:ext cx="141732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11827"/>
                </a:solidFill>
              </a:rPr>
              <a:t>Up to 25 learners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376672" y="2798064"/>
            <a:ext cx="105156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11827"/>
                </a:solidFill>
              </a:rPr>
              <a:t>12 months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565392" y="2798064"/>
            <a:ext cx="461772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</a:rPr>
              <a:t>3 selected programmes + toolkit + one 90-min session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58368" y="3383280"/>
            <a:ext cx="196596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1D3A"/>
                </a:solidFill>
              </a:rPr>
              <a:t>Professional Suite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2724912" y="3383280"/>
            <a:ext cx="96012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1150" b="1">
                <a:solidFill>
                  <a:srgbClr val="D4AF37"/>
                </a:solidFill>
              </a:rPr>
              <a:t>£23,850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3822192" y="3383280"/>
            <a:ext cx="141732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11827"/>
                </a:solidFill>
              </a:rPr>
              <a:t>Up to 50 learners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376672" y="3383280"/>
            <a:ext cx="105156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11827"/>
                </a:solidFill>
              </a:rPr>
              <a:t>12 months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565392" y="3383280"/>
            <a:ext cx="461772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</a:rPr>
              <a:t>6-programme suite + 2 live sessions + summary report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58368" y="3968496"/>
            <a:ext cx="196596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B1D3A"/>
                </a:solidFill>
              </a:rPr>
              <a:t>Academy Licence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2724912" y="3968496"/>
            <a:ext cx="96012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sz="1150" b="1">
                <a:solidFill>
                  <a:srgbClr val="D4AF37"/>
                </a:solidFill>
              </a:rPr>
              <a:t>£38,850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3822192" y="3968496"/>
            <a:ext cx="141732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11827"/>
                </a:solidFill>
              </a:rPr>
              <a:t>Up to 100 learners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5376672" y="3968496"/>
            <a:ext cx="105156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11827"/>
                </a:solidFill>
              </a:rPr>
              <a:t>12 months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6565392" y="3968496"/>
            <a:ext cx="4617720" cy="420624"/>
          </a:xfrm>
          <a:prstGeom prst="rect">
            <a:avLst/>
          </a:prstGeom>
          <a:solidFill>
            <a:srgbClr val="F2F4F7"/>
          </a:solidFill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sz="1050">
                <a:solidFill>
                  <a:srgbClr val="111827"/>
                </a:solidFill>
              </a:rPr>
              <a:t>13-programme annual suite + 4 live sessions + pathway customisation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685800" y="4800600"/>
            <a:ext cx="1065276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sz="1050">
                <a:solidFill>
                  <a:srgbClr val="6B7280"/>
                </a:solidFill>
              </a:rPr>
              <a:t>*Plus VAT if applicable. Optional add-ons: 90-min webinar £1,950; half-day facilitated session £2,850; full-day £4,350; local customisation from £2,250; new course commission from £7,500.</a:t>
            </a:r>
            <a:endParaRPr lang="en-US" sz="105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4937760" y="5504688"/>
            <a:ext cx="2286000" cy="457200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Request a proposal</a:t>
            </a:r>
            <a:endParaRPr lang="en-US" sz="120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8" name="Text 36">
            <a:hlinkClick r:id="rId6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9" name="Text 37">
            <a:hlinkClick r:id="rId4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INTERACTIVE NAVIGATION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this prospectus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Click the buttons to explore programmes, packages and booking routes.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28800"/>
            <a:ext cx="5349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This version contains non-clinical workforce programmes only.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31520" y="2331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4AF37"/>
                </a:solidFill>
              </a:rPr>
              <a:t>•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987552" y="233172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11827"/>
                </a:solidFill>
              </a:rPr>
              <a:t>Medical terminology is included as a non-clinical programme.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731520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4AF37"/>
                </a:solidFill>
              </a:rPr>
              <a:t>•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987552" y="2752344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11827"/>
                </a:solidFill>
              </a:rPr>
              <a:t>Clinical skills, diagnosis, treatment, prescribing and medicines preparation are excluded.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731520" y="317296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D4AF37"/>
                </a:solidFill>
              </a:rPr>
              <a:t>•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987552" y="3172968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11827"/>
                </a:solidFill>
              </a:rPr>
              <a:t>Each programme includes a course summary, learning outcomes and an enquiry route.</a:t>
            </a:r>
            <a:endParaRPr lang="en-US" sz="1350" dirty="0"/>
          </a:p>
        </p:txBody>
      </p:sp>
      <p:sp>
        <p:nvSpPr>
          <p:cNvPr id="17" name="Text 15">
            <a:hlinkClick r:id="rId3" action="ppaction://hlinksldjump"/>
          </p:cNvPr>
          <p:cNvSpPr/>
          <p:nvPr/>
        </p:nvSpPr>
        <p:spPr>
          <a:xfrm>
            <a:off x="6629400" y="2057400"/>
            <a:ext cx="2240280" cy="65836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FFFFFF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 DIRECTORY</a:t>
            </a:r>
            <a:endParaRPr lang="en-US" sz="1200" dirty="0"/>
          </a:p>
        </p:txBody>
      </p:sp>
      <p:sp>
        <p:nvSpPr>
          <p:cNvPr id="18" name="Text 16">
            <a:hlinkClick r:id="rId4" action="ppaction://hlinksldjump"/>
          </p:cNvPr>
          <p:cNvSpPr/>
          <p:nvPr/>
        </p:nvSpPr>
        <p:spPr>
          <a:xfrm>
            <a:off x="9235440" y="2057400"/>
            <a:ext cx="2240280" cy="65836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PROGRAMME PATHWAYS</a:t>
            </a:r>
            <a:endParaRPr lang="en-US" sz="1200" dirty="0"/>
          </a:p>
        </p:txBody>
      </p:sp>
      <p:sp>
        <p:nvSpPr>
          <p:cNvPr id="19" name="Text 17">
            <a:hlinkClick r:id="rId5" action="ppaction://hlinksldjump"/>
          </p:cNvPr>
          <p:cNvSpPr/>
          <p:nvPr/>
        </p:nvSpPr>
        <p:spPr>
          <a:xfrm>
            <a:off x="6629400" y="3063240"/>
            <a:ext cx="2240280" cy="658368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PACKAGES &amp; PRICING</a:t>
            </a:r>
            <a:endParaRPr lang="en-US" sz="1200" dirty="0"/>
          </a:p>
        </p:txBody>
      </p:sp>
      <p:sp>
        <p:nvSpPr>
          <p:cNvPr id="20" name="Text 18">
            <a:hlinkClick r:id="rId6" action="ppaction://hlinksldjump"/>
          </p:cNvPr>
          <p:cNvSpPr/>
          <p:nvPr/>
        </p:nvSpPr>
        <p:spPr>
          <a:xfrm>
            <a:off x="9235440" y="3063240"/>
            <a:ext cx="2240280" cy="658368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</a:t>
            </a:r>
            <a:endParaRPr lang="en-US" sz="1200" dirty="0"/>
          </a:p>
        </p:txBody>
      </p:sp>
      <p:sp>
        <p:nvSpPr>
          <p:cNvPr id="21" name="Text 19">
            <a:hlinkClick r:id="rId7" action="ppaction://hlinksldjump"/>
          </p:cNvPr>
          <p:cNvSpPr/>
          <p:nvPr/>
        </p:nvSpPr>
        <p:spPr>
          <a:xfrm>
            <a:off x="7909560" y="4114800"/>
            <a:ext cx="2240280" cy="658368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FFFFFF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SCOPE &amp; SOURCES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656832" y="507492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B7280"/>
                </a:solidFill>
              </a:rPr>
              <a:t>Tip: use Slide Show mode to activate internal buttons.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>
            <a:hlinkClick r:id="rId3" action="ppaction://hlinksldjump"/>
          </p:cNvPr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BOOK / ENQUIRE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Book or enquire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Use this slide as the prospectus call-to-action.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731520" y="1783080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1D3A"/>
                </a:solidFill>
              </a:rPr>
              <a:t>To request a proposal, include: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77240" y="224028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33272" y="224028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Organisation name and contact details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77240" y="268833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33272" y="2688336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Preferred programme or pathway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33272" y="313639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Number of learners and delivery format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35844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033272" y="358444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Any local policy links or bespoke scenarios required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77240" y="403250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33272" y="4032504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Preferred dates and deadline for proposal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583680" y="1783080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1D3A"/>
                </a:solidFill>
              </a:rPr>
              <a:t>Recommended next steps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629400" y="224028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885432" y="2240280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Discovery call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629400" y="268833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885432" y="2688336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Agree package and scope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629400" y="3136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885432" y="3136392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Confirm licence / cohort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629400" y="35844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885432" y="3584448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Deliver learning and evaluation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629400" y="403250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885432" y="4032504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Review impact and next pathway</a:t>
            </a:r>
            <a:endParaRPr lang="en-US" sz="1400" dirty="0"/>
          </a:p>
        </p:txBody>
      </p:sp>
      <p:sp>
        <p:nvSpPr>
          <p:cNvPr id="32" name="Text 30">
            <a:hlinkClick r:id="rId4"/>
          </p:cNvPr>
          <p:cNvSpPr/>
          <p:nvPr/>
        </p:nvSpPr>
        <p:spPr>
          <a:xfrm>
            <a:off x="2103120" y="5074920"/>
            <a:ext cx="2377440" cy="53035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 ATHENA NOW</a:t>
            </a:r>
            <a:endParaRPr lang="en-US" sz="1200" dirty="0"/>
          </a:p>
        </p:txBody>
      </p:sp>
      <p:sp>
        <p:nvSpPr>
          <p:cNvPr id="33" name="Text 31">
            <a:hlinkClick r:id="rId6"/>
          </p:cNvPr>
          <p:cNvSpPr/>
          <p:nvPr/>
        </p:nvSpPr>
        <p:spPr>
          <a:xfrm>
            <a:off x="4892040" y="5074920"/>
            <a:ext cx="2011680" cy="53035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VISIT WEBSITE</a:t>
            </a:r>
            <a:endParaRPr lang="en-US" sz="1200" dirty="0"/>
          </a:p>
        </p:txBody>
      </p:sp>
      <p:sp>
        <p:nvSpPr>
          <p:cNvPr id="34" name="Text 32">
            <a:hlinkClick r:id="rId7" action="ppaction://hlinksldjump"/>
          </p:cNvPr>
          <p:cNvSpPr/>
          <p:nvPr/>
        </p:nvSpPr>
        <p:spPr>
          <a:xfrm>
            <a:off x="7360920" y="5074920"/>
            <a:ext cx="2651760" cy="53035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FFFFFF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Return to course directory</a:t>
            </a:r>
            <a:endParaRPr lang="en-US" sz="1200" dirty="0"/>
          </a:p>
        </p:txBody>
      </p:sp>
      <p:sp>
        <p:nvSpPr>
          <p:cNvPr id="35" name="Text 33">
            <a:hlinkClick r:id="rId8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6" name="Text 34">
            <a:hlinkClick r:id="rId7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7" name="Text 35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>
            <a:hlinkClick r:id="rId3" action="ppaction://hlinksldjump"/>
          </p:cNvPr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SCOPE &amp; SOURCES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Scope, safety and source register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Prospectus content is designed for non-clinical workforce education.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731520" y="196596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87552" y="196596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Athena programmes provide education, confidence-building and workplace implementation support.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31520" y="240487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87552" y="240487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They do not replace statutory, regulatory, employer, university or accredited programme requirements.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31520" y="284378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987552" y="2843784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Completion does not extend scope of practice or authorise clinical decisions.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31520" y="32826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987552" y="3282696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Local policies, escalation contacts and role boundaries must be confirmed by the purchasing organisation.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629400" y="1965960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D3A"/>
                </a:solidFill>
              </a:rPr>
              <a:t>Source alignment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629400" y="235915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111827"/>
                </a:solidFill>
              </a:rPr>
              <a:t>• NHS England: How to improve care navigation in general practice — all staff can undertake care navigation and should be trained to do it safely and consistently.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6629400" y="277063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111827"/>
                </a:solidFill>
              </a:rPr>
              <a:t>• NHS England: NHS Long Term Workforce Plan — supports primary/community care, population health, prevention and care closer to home.</a:t>
            </a:r>
            <a:endParaRPr lang="en-US" sz="920" dirty="0"/>
          </a:p>
        </p:txBody>
      </p:sp>
      <p:sp>
        <p:nvSpPr>
          <p:cNvPr id="21" name="Text 19"/>
          <p:cNvSpPr/>
          <p:nvPr/>
        </p:nvSpPr>
        <p:spPr>
          <a:xfrm>
            <a:off x="6629400" y="318211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111827"/>
                </a:solidFill>
              </a:rPr>
              <a:t>• GOV.UK / Skills England: apprenticeship standards define skills, knowledge and behaviours by job role.</a:t>
            </a:r>
            <a:endParaRPr lang="en-US" sz="920" dirty="0"/>
          </a:p>
        </p:txBody>
      </p:sp>
      <p:sp>
        <p:nvSpPr>
          <p:cNvPr id="22" name="Text 20"/>
          <p:cNvSpPr/>
          <p:nvPr/>
        </p:nvSpPr>
        <p:spPr>
          <a:xfrm>
            <a:off x="6629400" y="359359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111827"/>
                </a:solidFill>
              </a:rPr>
              <a:t>• Skills England: Business Administrator Level 3 — transferable knowledge, skills and behaviours for administration services.</a:t>
            </a:r>
            <a:endParaRPr lang="en-US" sz="920" dirty="0"/>
          </a:p>
        </p:txBody>
      </p:sp>
      <p:sp>
        <p:nvSpPr>
          <p:cNvPr id="23" name="Text 21"/>
          <p:cNvSpPr/>
          <p:nvPr/>
        </p:nvSpPr>
        <p:spPr>
          <a:xfrm>
            <a:off x="6629400" y="400507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111827"/>
                </a:solidFill>
              </a:rPr>
              <a:t>• BMA: training resource for GP practice staff — supports role-appropriate mandatory/statutory training awareness.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6629400" y="441655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111827"/>
                </a:solidFill>
              </a:rPr>
              <a:t>• NHS England: Working with people and communities short course — open to NHS/social care staff including receptionists.</a:t>
            </a:r>
            <a:endParaRPr lang="en-US" sz="920" dirty="0"/>
          </a:p>
        </p:txBody>
      </p:sp>
      <p:sp>
        <p:nvSpPr>
          <p:cNvPr id="25" name="Text 23">
            <a:hlinkClick r:id="rId4" action="ppaction://hlinksldjump"/>
          </p:cNvPr>
          <p:cNvSpPr/>
          <p:nvPr/>
        </p:nvSpPr>
        <p:spPr>
          <a:xfrm>
            <a:off x="4389120" y="5715000"/>
            <a:ext cx="1691640" cy="411480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 to menu</a:t>
            </a:r>
            <a:endParaRPr lang="en-US" sz="1200" dirty="0"/>
          </a:p>
        </p:txBody>
      </p:sp>
      <p:sp>
        <p:nvSpPr>
          <p:cNvPr id="26" name="Text 24">
            <a:hlinkClick r:id="rId6" action="ppaction://hlinksldjump"/>
          </p:cNvPr>
          <p:cNvSpPr/>
          <p:nvPr/>
        </p:nvSpPr>
        <p:spPr>
          <a:xfrm>
            <a:off x="6309360" y="5715000"/>
            <a:ext cx="1508760" cy="411480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RATIONALE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non-clinical training matters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Confidence, consistency and safer administration support better patient experience.</a:t>
            </a:r>
            <a:endParaRPr lang="en-US" sz="1450" dirty="0"/>
          </a:p>
        </p:txBody>
      </p:sp>
      <p:pic>
        <p:nvPicPr>
          <p:cNvPr id="10" name="Image 0" descr="/mnt/data/a_wide_well_lit_corporate_training_meeting_room_s.png"/>
          <p:cNvPicPr>
            <a:picLocks noChangeAspect="1"/>
          </p:cNvPicPr>
          <p:nvPr/>
        </p:nvPicPr>
        <p:blipFill>
          <a:blip r:embed="rId3"/>
          <a:srcRect l="6962" r="6962"/>
          <a:stretch/>
        </p:blipFill>
        <p:spPr>
          <a:xfrm>
            <a:off x="7726680" y="1508760"/>
            <a:ext cx="3566160" cy="23317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31520" y="18288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987552" y="1828800"/>
            <a:ext cx="5989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Reception, administration, care navigation and management teams are often the first point of contact for patients.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31520" y="234086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987552" y="2340864"/>
            <a:ext cx="5989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Structured training helps staff understand boundaries, escalation routes and consistent communication.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31520" y="285292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987552" y="2852928"/>
            <a:ext cx="5989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Practice managers need practical leadership, governance, contract and workforce-development skills.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731520" y="33649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F37"/>
                </a:solidFill>
              </a:rPr>
              <a:t>•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987552" y="3364992"/>
            <a:ext cx="5989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</a:rPr>
              <a:t>Clear medical terminology supports accurate communication and record handling without crossing into clinical judgement.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7543800" y="4096512"/>
            <a:ext cx="39319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1D3A"/>
                </a:solidFill>
              </a:rPr>
              <a:t>Designed for healthcare operations, not clinical authorisation.</a:t>
            </a:r>
            <a:endParaRPr lang="en-US" sz="1600" dirty="0"/>
          </a:p>
        </p:txBody>
      </p:sp>
      <p:sp>
        <p:nvSpPr>
          <p:cNvPr id="20" name="Text 17">
            <a:hlinkClick r:id="rId4" action="ppaction://hlinksldjump"/>
          </p:cNvPr>
          <p:cNvSpPr/>
          <p:nvPr/>
        </p:nvSpPr>
        <p:spPr>
          <a:xfrm>
            <a:off x="8229600" y="4709160"/>
            <a:ext cx="2560320" cy="457200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Explore programmes</a:t>
            </a:r>
            <a:endParaRPr lang="en-US" sz="1200" dirty="0"/>
          </a:p>
        </p:txBody>
      </p:sp>
      <p:sp>
        <p:nvSpPr>
          <p:cNvPr id="21" name="Text 18">
            <a:hlinkClick r:id="rId5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22" name="Text 19">
            <a:hlinkClick r:id="rId4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23" name="Text 20">
            <a:hlinkClick r:id="rId6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>
            <a:hlinkClick r:id="rId3" action="ppaction://hlinksldjump"/>
          </p:cNvPr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DIRECTORY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Non-clinical programme directory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Select a course to view summary, outcomes and enquiry route.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731520" y="5349240"/>
            <a:ext cx="10012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sz="1400">
                <a:solidFill>
                  <a:srgbClr val="6B7280"/>
                </a:solidFill>
              </a:rPr>
              <a:t>All programmes are non-clinical and available as live online, facilitated in-person, blended, or licence-ready learning packs.</a:t>
            </a:r>
            <a:endParaRPr lang="en-US" sz="1400" dirty="0"/>
          </a:p>
        </p:txBody>
      </p:sp>
      <p:sp>
        <p:nvSpPr>
          <p:cNvPr id="23" name="Text 21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24" name="Text 22">
            <a:hlinkClick r:id="rId3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25" name="Text 23">
            <a:hlinkClick r:id="rId5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640080" y="1719072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FFFFFF"/>
                </a:solidFill>
                <a:latin typeface="Aptos Display"/>
              </a:rPr>
              <a:t>Practice Manager Foundation</a:t>
            </a: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3986784" y="1719072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FFFFFF"/>
                </a:solidFill>
                <a:latin typeface="Aptos Display"/>
              </a:rPr>
              <a:t>Advanced Practice Management</a:t>
            </a: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7333488" y="1719072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FFFFFF"/>
                </a:solidFill>
                <a:latin typeface="Aptos Display"/>
              </a:rPr>
              <a:t>Reception Excellence</a:t>
            </a:r>
          </a:p>
        </p:txBody>
      </p:sp>
      <p:sp>
        <p:nvSpPr>
          <p:cNvPr id="29" name="Rounded Rectangle 28">
            <a:hlinkClick r:id="rId9" action="ppaction://hlinksldjump"/>
          </p:cNvPr>
          <p:cNvSpPr/>
          <p:nvPr/>
        </p:nvSpPr>
        <p:spPr>
          <a:xfrm>
            <a:off x="640080" y="2322576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FFFFFF"/>
                </a:solidFill>
                <a:latin typeface="Aptos Display"/>
              </a:rPr>
              <a:t>Care Navigation &amp; Signposting</a:t>
            </a:r>
          </a:p>
        </p:txBody>
      </p:sp>
      <p:sp>
        <p:nvSpPr>
          <p:cNvPr id="30" name="Rounded Rectangle 29">
            <a:hlinkClick r:id="rId10" action="ppaction://hlinksldjump"/>
          </p:cNvPr>
          <p:cNvSpPr/>
          <p:nvPr/>
        </p:nvSpPr>
        <p:spPr>
          <a:xfrm>
            <a:off x="3986784" y="2322576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FFFFFF"/>
                </a:solidFill>
                <a:latin typeface="Aptos Display"/>
              </a:rPr>
              <a:t>Medical Terminology</a:t>
            </a:r>
          </a:p>
        </p:txBody>
      </p:sp>
      <p:sp>
        <p:nvSpPr>
          <p:cNvPr id="31" name="Rounded Rectangle 30">
            <a:hlinkClick r:id="rId11" action="ppaction://hlinksldjump"/>
          </p:cNvPr>
          <p:cNvSpPr/>
          <p:nvPr/>
        </p:nvSpPr>
        <p:spPr>
          <a:xfrm>
            <a:off x="7333488" y="2322576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150" b="1">
                <a:solidFill>
                  <a:srgbClr val="FFFFFF"/>
                </a:solidFill>
                <a:latin typeface="Aptos Display"/>
              </a:rPr>
              <a:t>Prescription &amp; Medicines Terminology</a:t>
            </a:r>
          </a:p>
        </p:txBody>
      </p:sp>
      <p:sp>
        <p:nvSpPr>
          <p:cNvPr id="32" name="Rounded Rectangle 31">
            <a:hlinkClick r:id="rId12" action="ppaction://hlinksldjump"/>
          </p:cNvPr>
          <p:cNvSpPr/>
          <p:nvPr/>
        </p:nvSpPr>
        <p:spPr>
          <a:xfrm>
            <a:off x="640080" y="2926080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FFFFFF"/>
                </a:solidFill>
                <a:latin typeface="Aptos Display"/>
              </a:rPr>
              <a:t>Correspondence &amp; Workflow Admin</a:t>
            </a:r>
          </a:p>
        </p:txBody>
      </p:sp>
      <p:sp>
        <p:nvSpPr>
          <p:cNvPr id="33" name="Rounded Rectangle 32">
            <a:hlinkClick r:id="rId13" action="ppaction://hlinksldjump"/>
          </p:cNvPr>
          <p:cNvSpPr/>
          <p:nvPr/>
        </p:nvSpPr>
        <p:spPr>
          <a:xfrm>
            <a:off x="3986784" y="2926080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FFFFFF"/>
                </a:solidFill>
                <a:latin typeface="Aptos Display"/>
              </a:rPr>
              <a:t>Customer Service &amp; De-escalation</a:t>
            </a:r>
          </a:p>
        </p:txBody>
      </p:sp>
      <p:sp>
        <p:nvSpPr>
          <p:cNvPr id="34" name="Rounded Rectangle 33">
            <a:hlinkClick r:id="rId14" action="ppaction://hlinksldjump"/>
          </p:cNvPr>
          <p:cNvSpPr/>
          <p:nvPr/>
        </p:nvSpPr>
        <p:spPr>
          <a:xfrm>
            <a:off x="7333488" y="2926080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FFFFFF"/>
                </a:solidFill>
                <a:latin typeface="Aptos Display"/>
              </a:rPr>
              <a:t>Communicating with Confidence</a:t>
            </a:r>
          </a:p>
        </p:txBody>
      </p:sp>
      <p:sp>
        <p:nvSpPr>
          <p:cNvPr id="35" name="Rounded Rectangle 34">
            <a:hlinkClick r:id="rId15" action="ppaction://hlinksldjump"/>
          </p:cNvPr>
          <p:cNvSpPr/>
          <p:nvPr/>
        </p:nvSpPr>
        <p:spPr>
          <a:xfrm>
            <a:off x="640080" y="3529584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150" b="1">
                <a:solidFill>
                  <a:srgbClr val="FFFFFF"/>
                </a:solidFill>
                <a:latin typeface="Aptos Display"/>
              </a:rPr>
              <a:t>Cultural Awareness &amp; Inclusive Communication</a:t>
            </a:r>
          </a:p>
        </p:txBody>
      </p:sp>
      <p:sp>
        <p:nvSpPr>
          <p:cNvPr id="36" name="Rounded Rectangle 35">
            <a:hlinkClick r:id="rId16" action="ppaction://hlinksldjump"/>
          </p:cNvPr>
          <p:cNvSpPr/>
          <p:nvPr/>
        </p:nvSpPr>
        <p:spPr>
          <a:xfrm>
            <a:off x="3986784" y="3529584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150" b="1">
                <a:solidFill>
                  <a:srgbClr val="FFFFFF"/>
                </a:solidFill>
                <a:latin typeface="Aptos Display"/>
              </a:rPr>
              <a:t>GP Contract, QOF &amp; Enhanced Services</a:t>
            </a:r>
          </a:p>
        </p:txBody>
      </p:sp>
      <p:sp>
        <p:nvSpPr>
          <p:cNvPr id="37" name="Rounded Rectangle 36">
            <a:hlinkClick r:id="rId17" action="ppaction://hlinksldjump"/>
          </p:cNvPr>
          <p:cNvSpPr/>
          <p:nvPr/>
        </p:nvSpPr>
        <p:spPr>
          <a:xfrm>
            <a:off x="7333488" y="3529584"/>
            <a:ext cx="2816352" cy="411480"/>
          </a:xfrm>
          <a:prstGeom prst="roundRect">
            <a:avLst/>
          </a:prstGeom>
          <a:solidFill>
            <a:srgbClr val="0B1D3A"/>
          </a:solidFill>
          <a:ln>
            <a:solidFill>
              <a:srgbClr val="0B1D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FFFFFF"/>
                </a:solidFill>
                <a:latin typeface="Aptos Display"/>
              </a:rPr>
              <a:t>HR, Supervision &amp; People Skills</a:t>
            </a:r>
          </a:p>
        </p:txBody>
      </p:sp>
      <p:sp>
        <p:nvSpPr>
          <p:cNvPr id="38" name="Rounded Rectangle 37">
            <a:hlinkClick r:id="rId18" action="ppaction://hlinksldjump"/>
          </p:cNvPr>
          <p:cNvSpPr/>
          <p:nvPr/>
        </p:nvSpPr>
        <p:spPr>
          <a:xfrm>
            <a:off x="640080" y="4133087"/>
            <a:ext cx="2816352" cy="411480"/>
          </a:xfrm>
          <a:prstGeom prst="roundRect">
            <a:avLst/>
          </a:prstGeom>
          <a:solidFill>
            <a:srgbClr val="D4AF37"/>
          </a:solidFill>
          <a:ln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150" b="1">
                <a:solidFill>
                  <a:srgbClr val="0B1D3A"/>
                </a:solidFill>
                <a:latin typeface="Aptos Display"/>
              </a:rPr>
              <a:t>Digital, Data Quality &amp; Information Governance</a:t>
            </a:r>
          </a:p>
        </p:txBody>
      </p:sp>
      <p:sp>
        <p:nvSpPr>
          <p:cNvPr id="39" name="Rounded Rectangle 38">
            <a:hlinkClick r:id="rId19" action="ppaction://hlinksldjump"/>
          </p:cNvPr>
          <p:cNvSpPr/>
          <p:nvPr/>
        </p:nvSpPr>
        <p:spPr>
          <a:xfrm>
            <a:off x="3986784" y="4133087"/>
            <a:ext cx="2816352" cy="411480"/>
          </a:xfrm>
          <a:prstGeom prst="roundRect">
            <a:avLst/>
          </a:prstGeom>
          <a:solidFill>
            <a:srgbClr val="D4AF37"/>
          </a:solidFill>
          <a:ln>
            <a:solidFill>
              <a:srgbClr val="D4A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1250" b="1">
                <a:solidFill>
                  <a:srgbClr val="0B1D3A"/>
                </a:solidFill>
                <a:latin typeface="Aptos Display"/>
              </a:rPr>
              <a:t>Programme Pathways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Practice Manager Foundation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New and developing managers in general practice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Programme 01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1 day or 2 x 3 hrs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New Practice Managers, deputy managers, team leaders and senior administrators stepping into wider responsibility.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A practical introduction to the practice manager role, operational routines, team coordination, governance awareness, meeting rhythms and confidence in managing day-to-day practice demands.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Describe the core responsibilities of a Practice Manager.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Use a structured weekly/monthly operating rhythm.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Identify risks, escalation routes and evidence to retain.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Build a 30/60/90-day development action plan.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Clickable role map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Priority-setting scenarios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Manager diary planner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Action-plan template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Advanced Practice Management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Business operations, improvement and strategic confidence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Programme 02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2 days or 4 modules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Experienced Practice Managers, business managers, operations managers and PCN/federation leads.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Develops commercial, operational and improvement skills across finance awareness, demand/capacity, service redesign, workforce planning, reporting and stakeholder management.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Interpret operational information for management decisions.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Plan service improvements with measurable outcomes.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Support workforce planning and role development.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Prepare a management report or proposal.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Board-paper builder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Service improvement canvas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Workforce planning exercise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Executive Q&amp;A prompts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Reception Excellence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Professional front-door skills for patient services teams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Programme 03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Half day or 2 hrs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Receptionists, patient services advisers, call handlers, administrators and new starters in general practice.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Builds a confident, compassionate and consistent approach to first-contact communication, appointment requests, confidentiality, signposting and professional boundaries.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Use professional language during challenging calls.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Apply confidentiality and information-sharing awareness.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Recognise when to escalate urgent or complex concerns.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Explain appointment processes clearly and respectfully.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Branching call scenarios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Tone and wording practice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Boundary decisions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Knowledge check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Care Navigation &amp; Signposting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Safe non-clinical navigation within local practice protocols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Programme 04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Half day or 3 hrs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Reception, care navigation, admin and patient services teams who support routing, signposting and information gathering.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Develops confidence to gather information, follow agreed protocols, communicate options and escalate safely without providing clinical advice or triage judgement.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Explain the purpose and limits of care navigation.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Use local protocols to support consistent routing.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Identify red flags that require urgent escalation.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Document information clearly and respectfully.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Route-the-request cases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Escalation practice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Local services map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Feedback quiz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64592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ATHENA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1737360" y="228600"/>
            <a:ext cx="1051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4AF37"/>
                </a:solidFill>
              </a:rPr>
              <a:t>LEARNING HUB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2834640" y="2286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b="1" dirty="0">
                <a:solidFill>
                  <a:srgbClr val="0B1D3A"/>
                </a:solidFill>
              </a:rPr>
              <a:t>INSPIRE  |  EMPOWER  |  ACHIEVE</a:t>
            </a:r>
            <a:endParaRPr lang="en-US" sz="680" dirty="0"/>
          </a:p>
        </p:txBody>
      </p:sp>
      <p:sp>
        <p:nvSpPr>
          <p:cNvPr id="5" name="Shape 3"/>
          <p:cNvSpPr/>
          <p:nvPr/>
        </p:nvSpPr>
        <p:spPr>
          <a:xfrm>
            <a:off x="320040" y="621792"/>
            <a:ext cx="11521440" cy="0"/>
          </a:xfrm>
          <a:prstGeom prst="line">
            <a:avLst/>
          </a:prstGeom>
          <a:noFill/>
          <a:ln w="19050">
            <a:solidFill>
              <a:srgbClr val="D4AF3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8229600" y="201168"/>
            <a:ext cx="3611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B7280"/>
                </a:solidFill>
              </a:rPr>
              <a:t>COURSE MENU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07784 165561  |  athenalearninghub@outlook.com  |  athenalearninghub.com  |  Company No: 17331275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58368" y="841248"/>
            <a:ext cx="7223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B1D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Medical Terminology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408176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D4AF37"/>
                </a:solidFill>
              </a:rPr>
              <a:t>Essential language for healthcare administration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85800" y="1847088"/>
            <a:ext cx="1097280" cy="283464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Programme 05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920240" y="1847088"/>
            <a:ext cx="1463040" cy="283464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1D3A"/>
                </a:solidFill>
              </a:rPr>
              <a:t>1 day or 3 modules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85800" y="2423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Who it is for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2761488"/>
            <a:ext cx="31089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Administrators, receptionists, secretaries, workflow teams, care coordinators and non-clinical staff needing confidence with healthcare language.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069080" y="24231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Course summary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69080" y="2761488"/>
            <a:ext cx="3246120" cy="8412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11827"/>
                </a:solidFill>
              </a:rPr>
              <a:t>A safe, practical medical terminology programme covering common prefixes, suffixes, abbreviations, body systems, investigations, referrals and correspondence language.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88620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Learning outcomes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2793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69264" y="427939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Break down common healthcare terms accurately.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13232" y="46177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69264" y="46177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Recognise common abbreviations and avoid unsafe assumptions.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3232" y="49560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969264" y="495604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Use terminology appropriately in administrative tasks.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13232" y="529437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AF37"/>
                </a:solidFill>
              </a:rPr>
              <a:t>•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69264" y="529437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27"/>
                </a:solidFill>
              </a:rPr>
              <a:t>Know when terminology requires clarification or escalation.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001000" y="1216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D3A"/>
                </a:solidFill>
              </a:rPr>
              <a:t>Interactive features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28432" y="16002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84464" y="1600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Terminology matching games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28432" y="198424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84464" y="198424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Body-system glossary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028432" y="236829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284464" y="2368296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Abbreviation safety checks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028432" y="275234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F37"/>
                </a:solidFill>
              </a:rPr>
              <a:t>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284464" y="2752344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Interactive case notes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973568" y="4160520"/>
            <a:ext cx="3246120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030" i="1" dirty="0">
                <a:solidFill>
                  <a:srgbClr val="6B7280"/>
                </a:solidFill>
              </a:rPr>
              <a:t>Safe scope: non-clinical education only. It supports understanding, communication and process confidence; it does not authorise clinical judgement, diagnosis, treatment, prescribing, medicines preparation or role expansion.</a:t>
            </a:r>
            <a:endParaRPr lang="en-US" sz="1030" dirty="0"/>
          </a:p>
        </p:txBody>
      </p:sp>
      <p:sp>
        <p:nvSpPr>
          <p:cNvPr id="35" name="Text 33">
            <a:hlinkClick r:id="rId3" action="ppaction://hlinksldjump"/>
          </p:cNvPr>
          <p:cNvSpPr/>
          <p:nvPr/>
        </p:nvSpPr>
        <p:spPr>
          <a:xfrm>
            <a:off x="8028432" y="5166360"/>
            <a:ext cx="3127248" cy="43891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 / enquire about this programme</a:t>
            </a:r>
            <a:endParaRPr lang="en-US" sz="1200" dirty="0"/>
          </a:p>
        </p:txBody>
      </p:sp>
      <p:sp>
        <p:nvSpPr>
          <p:cNvPr id="36" name="Text 34">
            <a:hlinkClick r:id="rId4" action="ppaction://hlinksldjump"/>
          </p:cNvPr>
          <p:cNvSpPr/>
          <p:nvPr/>
        </p:nvSpPr>
        <p:spPr>
          <a:xfrm>
            <a:off x="9326880" y="5989320"/>
            <a:ext cx="749808" cy="256032"/>
          </a:xfrm>
          <a:prstGeom prst="rect">
            <a:avLst/>
          </a:prstGeom>
          <a:solidFill>
            <a:srgbClr val="375A7F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</a:t>
            </a:r>
            <a:endParaRPr lang="en-US" sz="750" dirty="0"/>
          </a:p>
        </p:txBody>
      </p:sp>
      <p:sp>
        <p:nvSpPr>
          <p:cNvPr id="37" name="Text 35">
            <a:hlinkClick r:id="rId5" action="ppaction://hlinksldjump"/>
          </p:cNvPr>
          <p:cNvSpPr/>
          <p:nvPr/>
        </p:nvSpPr>
        <p:spPr>
          <a:xfrm>
            <a:off x="10168128" y="5989320"/>
            <a:ext cx="841248" cy="256032"/>
          </a:xfrm>
          <a:prstGeom prst="rect">
            <a:avLst/>
          </a:prstGeom>
          <a:solidFill>
            <a:srgbClr val="0B1D3A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FFFF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COURSES</a:t>
            </a:r>
            <a:endParaRPr lang="en-US" sz="750" dirty="0"/>
          </a:p>
        </p:txBody>
      </p:sp>
      <p:sp>
        <p:nvSpPr>
          <p:cNvPr id="38" name="Text 36">
            <a:hlinkClick r:id="rId3" action="ppaction://hlinksldjump"/>
          </p:cNvPr>
          <p:cNvSpPr/>
          <p:nvPr/>
        </p:nvSpPr>
        <p:spPr>
          <a:xfrm>
            <a:off x="11100816" y="5989320"/>
            <a:ext cx="841248" cy="256032"/>
          </a:xfrm>
          <a:prstGeom prst="rect">
            <a:avLst/>
          </a:prstGeom>
          <a:solidFill>
            <a:srgbClr val="D4AF37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750" b="1" u="sng" dirty="0">
                <a:solidFill>
                  <a:srgbClr val="0B1D3A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ENQUIRE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5297</Words>
  <Application>Microsoft Office PowerPoint</Application>
  <PresentationFormat>Widescreen</PresentationFormat>
  <Paragraphs>690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 Display</vt:lpstr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Athena Learning Hub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Athena Learning Hub Non-Clinical Healthcare Programmes Prospectus 2026</dc:title>
  <dc:subject>Interactive non-clinical healthcare workforce prospectus</dc:subject>
  <dc:creator>Athena Learning Hub</dc:creator>
  <cp:lastModifiedBy>Athena Learning Hub Alexandria Dyer</cp:lastModifiedBy>
  <cp:revision>2</cp:revision>
  <dcterms:created xsi:type="dcterms:W3CDTF">2026-08-09T14:36:27Z</dcterms:created>
  <dcterms:modified xsi:type="dcterms:W3CDTF">2026-08-09T17:02:42Z</dcterms:modified>
</cp:coreProperties>
</file>