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9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[Sources]</a:t>
            </a:r>
          </a:p>
          <a:p>
            <a:r>
              <a:rPr dirty="0"/>
              <a:t>Original KS1–KS2 sample English session developed for Athena Learning Hub.</a:t>
            </a:r>
          </a:p>
          <a:p>
            <a:r>
              <a:rPr dirty="0"/>
              <a:t>Original illustration generated </a:t>
            </a:r>
            <a:r>
              <a:rPr lang="en-GB" dirty="0"/>
              <a:t>by Athena Learning Hub</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KS1–KS2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KS1–KS2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KS1–KS2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KS1–KS2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KS1–KS2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KS1–KS2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KS1–KS2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[Sources]</a:t>
            </a:r>
          </a:p>
          <a:p>
            <a:r>
              <a:rPr dirty="0"/>
              <a:t>Original KS1–KS2 sample English session developed for Athena Learning Hub.</a:t>
            </a:r>
          </a:p>
          <a:p>
            <a:r>
              <a:rPr lang="en-GB" dirty="0"/>
              <a:t>Original illustration generated by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KS1–KS2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KS1–KS2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KS1–KS2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[Sources]</a:t>
            </a:r>
          </a:p>
          <a:p>
            <a:r>
              <a:rPr dirty="0"/>
              <a:t>Original KS1–KS2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rPr dirty="0"/>
              <a:t>Original KS1–KS2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61D35"/>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t="27" b="2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2BB66627-0B78-42C7-B15F-C0AE5D3C5B09}"/>
              </a:ext>
            </a:extLst>
          </p:cNvPr>
          <p:cNvSpPr>
            <a:spLocks noGrp="1"/>
          </p:cNvSpPr>
          <p:nvPr/>
        </p:nvSpPr>
        <p:spPr>
          <a:xfrm>
            <a:off x="647700" y="619125"/>
            <a:ext cx="4762500" cy="266700"/>
          </a:xfrm>
          <a:prstGeom prst="rect">
            <a:avLst/>
          </a:prstGeom>
          <a:noFill/>
          <a:ln w="0">
            <a:noFill/>
            <a:prstDash val="solid"/>
          </a:ln>
        </p:spPr>
        <p:txBody>
          <a:bodyPr/>
          <a:lstStyle/>
          <a:p>
            <a:pPr algn="l">
              <a:defRPr sz="1275" b="1">
                <a:solidFill>
                  <a:srgbClr val="D4A62A"/>
                </a:solidFill>
              </a:defRPr>
            </a:pPr>
            <a:r>
              <a:rPr sz="1275" b="1">
                <a:solidFill>
                  <a:srgbClr val="D4A62A"/>
                </a:solidFill>
              </a:rPr>
              <a:t>ATHENA LEARNING HUB</a:t>
            </a:r>
          </a:p>
        </p:txBody>
      </p:sp>
      <p:sp>
        <p:nvSpPr>
          <p:cNvPr id="3" name="Rectangle 2">
            <a:extLst>
              <a:ext uri="{FF2B5EF4-FFF2-40B4-BE49-F238E27FC236}">
                <a16:creationId xmlns:a16="http://schemas.microsoft.com/office/drawing/2014/main" id="{1FAF4256-F330-4031-A63C-CC2F579AF99F}"/>
              </a:ext>
            </a:extLst>
          </p:cNvPr>
          <p:cNvSpPr>
            <a:spLocks noGrp="1"/>
          </p:cNvSpPr>
          <p:nvPr/>
        </p:nvSpPr>
        <p:spPr>
          <a:xfrm>
            <a:off x="647700" y="1476375"/>
            <a:ext cx="5810250" cy="1381125"/>
          </a:xfrm>
          <a:prstGeom prst="rect">
            <a:avLst/>
          </a:prstGeom>
          <a:noFill/>
          <a:ln w="0">
            <a:noFill/>
            <a:prstDash val="solid"/>
          </a:ln>
        </p:spPr>
        <p:txBody>
          <a:bodyPr/>
          <a:lstStyle/>
          <a:p>
            <a:pPr algn="l">
              <a:defRPr sz="4350" b="1">
                <a:solidFill>
                  <a:srgbClr val="FFFFFF"/>
                </a:solidFill>
              </a:defRPr>
            </a:pPr>
            <a:r>
              <a:rPr sz="4350" b="1">
                <a:solidFill>
                  <a:srgbClr val="FFFFFF"/>
                </a:solidFill>
              </a:rPr>
              <a:t>The Vanishing</a:t>
            </a:r>
          </a:p>
          <a:p>
            <a:pPr algn="l">
              <a:defRPr sz="4350" b="1">
                <a:solidFill>
                  <a:srgbClr val="FFFFFF"/>
                </a:solidFill>
              </a:defRPr>
            </a:pPr>
            <a:r>
              <a:rPr sz="4350" b="1">
                <a:solidFill>
                  <a:srgbClr val="FFFFFF"/>
                </a:solidFill>
              </a:rPr>
              <a:t>Lighthouse</a:t>
            </a:r>
          </a:p>
        </p:txBody>
      </p:sp>
      <p:sp>
        <p:nvSpPr>
          <p:cNvPr id="4" name="Rectangle 3">
            <a:extLst>
              <a:ext uri="{FF2B5EF4-FFF2-40B4-BE49-F238E27FC236}">
                <a16:creationId xmlns:a16="http://schemas.microsoft.com/office/drawing/2014/main" id="{412987CE-6C2A-4B41-A057-86DFE33B6086}"/>
              </a:ext>
            </a:extLst>
          </p:cNvPr>
          <p:cNvSpPr>
            <a:spLocks noGrp="1"/>
          </p:cNvSpPr>
          <p:nvPr/>
        </p:nvSpPr>
        <p:spPr>
          <a:xfrm>
            <a:off x="685800" y="3286125"/>
            <a:ext cx="4476750" cy="361950"/>
          </a:xfrm>
          <a:prstGeom prst="rect">
            <a:avLst/>
          </a:prstGeom>
          <a:noFill/>
          <a:ln w="0">
            <a:noFill/>
            <a:prstDash val="solid"/>
          </a:ln>
        </p:spPr>
        <p:txBody>
          <a:bodyPr/>
          <a:lstStyle/>
          <a:p>
            <a:pPr algn="l">
              <a:defRPr sz="1950" b="1">
                <a:solidFill>
                  <a:srgbClr val="FFF8EA"/>
                </a:solidFill>
              </a:defRPr>
            </a:pPr>
            <a:r>
              <a:rPr sz="1950" b="1">
                <a:solidFill>
                  <a:srgbClr val="FFF8EA"/>
                </a:solidFill>
              </a:rPr>
              <a:t>KS1–KS2 English</a:t>
            </a:r>
          </a:p>
        </p:txBody>
      </p:sp>
      <p:sp>
        <p:nvSpPr>
          <p:cNvPr id="5" name="Rectangle 4">
            <a:extLst>
              <a:ext uri="{FF2B5EF4-FFF2-40B4-BE49-F238E27FC236}">
                <a16:creationId xmlns:a16="http://schemas.microsoft.com/office/drawing/2014/main" id="{142375F5-228B-4078-A99C-D253231E36D2}"/>
              </a:ext>
            </a:extLst>
          </p:cNvPr>
          <p:cNvSpPr>
            <a:spLocks noGrp="1"/>
          </p:cNvSpPr>
          <p:nvPr/>
        </p:nvSpPr>
        <p:spPr>
          <a:xfrm>
            <a:off x="685800" y="3857625"/>
            <a:ext cx="5905500" cy="571500"/>
          </a:xfrm>
          <a:prstGeom prst="rect">
            <a:avLst/>
          </a:prstGeom>
          <a:noFill/>
          <a:ln w="0">
            <a:noFill/>
            <a:prstDash val="solid"/>
          </a:ln>
        </p:spPr>
        <p:txBody>
          <a:bodyPr/>
          <a:lstStyle/>
          <a:p>
            <a:pPr algn="l">
              <a:defRPr sz="1800" b="0">
                <a:solidFill>
                  <a:srgbClr val="FFFFFF"/>
                </a:solidFill>
              </a:defRPr>
            </a:pPr>
            <a:r>
              <a:rPr sz="1800" b="0">
                <a:solidFill>
                  <a:srgbClr val="FFFFFF"/>
                </a:solidFill>
              </a:rPr>
              <a:t>Read clues • solve the mystery • describe the scene</a:t>
            </a:r>
          </a:p>
        </p:txBody>
      </p:sp>
      <p:sp>
        <p:nvSpPr>
          <p:cNvPr id="6" name="Rectangle 5">
            <a:extLst>
              <a:ext uri="{FF2B5EF4-FFF2-40B4-BE49-F238E27FC236}">
                <a16:creationId xmlns:a16="http://schemas.microsoft.com/office/drawing/2014/main" id="{736EFB91-D538-439F-8C14-A5B31227CF7C}"/>
              </a:ext>
            </a:extLst>
          </p:cNvPr>
          <p:cNvSpPr>
            <a:spLocks noGrp="1"/>
          </p:cNvSpPr>
          <p:nvPr/>
        </p:nvSpPr>
        <p:spPr>
          <a:xfrm>
            <a:off x="685800" y="5715000"/>
            <a:ext cx="4000500" cy="333375"/>
          </a:xfrm>
          <a:prstGeom prst="rect">
            <a:avLst/>
          </a:prstGeom>
          <a:noFill/>
          <a:ln w="0">
            <a:noFill/>
            <a:prstDash val="solid"/>
          </a:ln>
        </p:spPr>
        <p:txBody>
          <a:bodyPr/>
          <a:lstStyle/>
          <a:p>
            <a:pPr algn="l">
              <a:defRPr sz="1575" b="1">
                <a:solidFill>
                  <a:srgbClr val="D4A62A"/>
                </a:solidFill>
              </a:defRPr>
            </a:pPr>
            <a:r>
              <a:rPr sz="1575" b="1">
                <a:solidFill>
                  <a:srgbClr val="D4A62A"/>
                </a:solidFill>
              </a:rPr>
              <a:t>90-MINUTE SAMPLE SESSION</a:t>
            </a:r>
          </a:p>
        </p:txBody>
      </p:sp>
    </p:spTree>
    <p:extLst>
      <p:ext uri="{BB962C8B-B14F-4D97-AF65-F5344CB8AC3E}">
        <p14:creationId xmlns:p14="http://schemas.microsoft.com/office/powerpoint/2010/main" val="875882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8EA"/>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44657E7-00A4-4E90-BBDA-288D940D2CBB}"/>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90-MINUTE SAMPLE SESSION • KS1–KS2</a:t>
            </a:r>
          </a:p>
        </p:txBody>
      </p:sp>
      <p:sp>
        <p:nvSpPr>
          <p:cNvPr id="2" name="Rectangle 1">
            <a:extLst>
              <a:ext uri="{FF2B5EF4-FFF2-40B4-BE49-F238E27FC236}">
                <a16:creationId xmlns:a16="http://schemas.microsoft.com/office/drawing/2014/main" id="{8665B30F-9FC4-4458-AE28-27E1C161D605}"/>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Now write your own mystery description</a:t>
            </a:r>
          </a:p>
        </p:txBody>
      </p:sp>
      <p:sp>
        <p:nvSpPr>
          <p:cNvPr id="3" name="Rectangle 2">
            <a:extLst>
              <a:ext uri="{FF2B5EF4-FFF2-40B4-BE49-F238E27FC236}">
                <a16:creationId xmlns:a16="http://schemas.microsoft.com/office/drawing/2014/main" id="{A7D75977-F0CD-43C2-A685-5148251332B2}"/>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EF74C038-E7F7-4D4B-A433-83B5C46968FC}"/>
              </a:ext>
            </a:extLst>
          </p:cNvPr>
          <p:cNvSpPr>
            <a:spLocks noGrp="1"/>
          </p:cNvSpPr>
          <p:nvPr/>
        </p:nvSpPr>
        <p:spPr>
          <a:xfrm>
            <a:off x="1000125" y="1714500"/>
            <a:ext cx="10191750" cy="1381125"/>
          </a:xfrm>
          <a:prstGeom prst="roundRect">
            <a:avLst>
              <a:gd name="adj" fmla="val 8276"/>
            </a:avLst>
          </a:prstGeom>
          <a:solidFill>
            <a:srgbClr val="FFFFFF"/>
          </a:solidFill>
          <a:ln w="19050">
            <a:solidFill>
              <a:srgbClr val="D4A62A"/>
            </a:solidFill>
            <a:prstDash val="solid"/>
          </a:ln>
        </p:spPr>
        <p:txBody>
          <a:bodyPr/>
          <a:lstStyle/>
          <a:p>
            <a:endParaRPr lang="en-GB"/>
          </a:p>
        </p:txBody>
      </p:sp>
      <p:sp>
        <p:nvSpPr>
          <p:cNvPr id="5" name="Rectangle 4">
            <a:extLst>
              <a:ext uri="{FF2B5EF4-FFF2-40B4-BE49-F238E27FC236}">
                <a16:creationId xmlns:a16="http://schemas.microsoft.com/office/drawing/2014/main" id="{F22A8026-9B10-4D55-B8C7-41604C475DD9}"/>
              </a:ext>
            </a:extLst>
          </p:cNvPr>
          <p:cNvSpPr>
            <a:spLocks noGrp="1"/>
          </p:cNvSpPr>
          <p:nvPr/>
        </p:nvSpPr>
        <p:spPr>
          <a:xfrm>
            <a:off x="1476375" y="2076450"/>
            <a:ext cx="9239250" cy="714375"/>
          </a:xfrm>
          <a:prstGeom prst="rect">
            <a:avLst/>
          </a:prstGeom>
          <a:noFill/>
          <a:ln w="0">
            <a:noFill/>
            <a:prstDash val="solid"/>
          </a:ln>
        </p:spPr>
        <p:txBody>
          <a:bodyPr/>
          <a:lstStyle/>
          <a:p>
            <a:pPr algn="ctr">
              <a:defRPr sz="2100" b="1">
                <a:solidFill>
                  <a:srgbClr val="092A4A"/>
                </a:solidFill>
              </a:defRPr>
            </a:pPr>
            <a:r>
              <a:rPr sz="2100" b="1">
                <a:solidFill>
                  <a:srgbClr val="092A4A"/>
                </a:solidFill>
              </a:rPr>
              <a:t>Describe the moment the children approach the lighthouse door. Write 3–5 sentences for KS1 or one developed paragraph for KS2.</a:t>
            </a:r>
          </a:p>
        </p:txBody>
      </p:sp>
      <p:sp>
        <p:nvSpPr>
          <p:cNvPr id="6" name="Rectangle: Rounded Corners 5">
            <a:extLst>
              <a:ext uri="{FF2B5EF4-FFF2-40B4-BE49-F238E27FC236}">
                <a16:creationId xmlns:a16="http://schemas.microsoft.com/office/drawing/2014/main" id="{10B23B0E-48B3-48BF-82BF-4D89AA2A9888}"/>
              </a:ext>
            </a:extLst>
          </p:cNvPr>
          <p:cNvSpPr>
            <a:spLocks noGrp="1"/>
          </p:cNvSpPr>
          <p:nvPr/>
        </p:nvSpPr>
        <p:spPr>
          <a:xfrm>
            <a:off x="523875" y="3857625"/>
            <a:ext cx="2619375" cy="1381125"/>
          </a:xfrm>
          <a:prstGeom prst="roundRect">
            <a:avLst>
              <a:gd name="adj" fmla="val 8276"/>
            </a:avLst>
          </a:prstGeom>
          <a:solidFill>
            <a:srgbClr val="DDEFF6"/>
          </a:solidFill>
          <a:ln w="19050">
            <a:solidFill>
              <a:srgbClr val="1976A8"/>
            </a:solidFill>
            <a:prstDash val="solid"/>
          </a:ln>
        </p:spPr>
        <p:txBody>
          <a:bodyPr/>
          <a:lstStyle/>
          <a:p>
            <a:endParaRPr lang="en-GB"/>
          </a:p>
        </p:txBody>
      </p:sp>
      <p:sp>
        <p:nvSpPr>
          <p:cNvPr id="7" name="Rectangle 6">
            <a:extLst>
              <a:ext uri="{FF2B5EF4-FFF2-40B4-BE49-F238E27FC236}">
                <a16:creationId xmlns:a16="http://schemas.microsoft.com/office/drawing/2014/main" id="{492DC8A2-AEFD-46F4-9D58-70CE759CC94D}"/>
              </a:ext>
            </a:extLst>
          </p:cNvPr>
          <p:cNvSpPr>
            <a:spLocks noGrp="1"/>
          </p:cNvSpPr>
          <p:nvPr/>
        </p:nvSpPr>
        <p:spPr>
          <a:xfrm>
            <a:off x="714375" y="4095750"/>
            <a:ext cx="2238375" cy="333375"/>
          </a:xfrm>
          <a:prstGeom prst="rect">
            <a:avLst/>
          </a:prstGeom>
          <a:noFill/>
          <a:ln w="0">
            <a:noFill/>
            <a:prstDash val="solid"/>
          </a:ln>
        </p:spPr>
        <p:txBody>
          <a:bodyPr/>
          <a:lstStyle/>
          <a:p>
            <a:pPr algn="ctr">
              <a:defRPr sz="1650" b="1">
                <a:solidFill>
                  <a:srgbClr val="092A4A"/>
                </a:solidFill>
              </a:defRPr>
            </a:pPr>
            <a:r>
              <a:rPr sz="1650" b="1">
                <a:solidFill>
                  <a:srgbClr val="092A4A"/>
                </a:solidFill>
              </a:rPr>
              <a:t>START</a:t>
            </a:r>
          </a:p>
        </p:txBody>
      </p:sp>
      <p:sp>
        <p:nvSpPr>
          <p:cNvPr id="8" name="Rectangle 7">
            <a:extLst>
              <a:ext uri="{FF2B5EF4-FFF2-40B4-BE49-F238E27FC236}">
                <a16:creationId xmlns:a16="http://schemas.microsoft.com/office/drawing/2014/main" id="{D38D6D66-95B5-457A-A169-C0936F115498}"/>
              </a:ext>
            </a:extLst>
          </p:cNvPr>
          <p:cNvSpPr>
            <a:spLocks noGrp="1"/>
          </p:cNvSpPr>
          <p:nvPr/>
        </p:nvSpPr>
        <p:spPr>
          <a:xfrm>
            <a:off x="762000" y="4667250"/>
            <a:ext cx="2143125" cy="428625"/>
          </a:xfrm>
          <a:prstGeom prst="rect">
            <a:avLst/>
          </a:prstGeom>
          <a:noFill/>
          <a:ln w="0">
            <a:noFill/>
            <a:prstDash val="solid"/>
          </a:ln>
        </p:spPr>
        <p:txBody>
          <a:bodyPr/>
          <a:lstStyle/>
          <a:p>
            <a:pPr algn="ctr">
              <a:defRPr sz="1500" b="0">
                <a:solidFill>
                  <a:srgbClr val="15324A"/>
                </a:solidFill>
              </a:defRPr>
            </a:pPr>
            <a:r>
              <a:rPr sz="1500" b="0">
                <a:solidFill>
                  <a:srgbClr val="15324A"/>
                </a:solidFill>
              </a:rPr>
              <a:t>Use your plan.</a:t>
            </a:r>
          </a:p>
        </p:txBody>
      </p:sp>
      <p:sp>
        <p:nvSpPr>
          <p:cNvPr id="9" name="Rectangle: Rounded Corners 8">
            <a:extLst>
              <a:ext uri="{FF2B5EF4-FFF2-40B4-BE49-F238E27FC236}">
                <a16:creationId xmlns:a16="http://schemas.microsoft.com/office/drawing/2014/main" id="{03169663-55A3-4B4A-8C55-418549EC74E0}"/>
              </a:ext>
            </a:extLst>
          </p:cNvPr>
          <p:cNvSpPr>
            <a:spLocks noGrp="1"/>
          </p:cNvSpPr>
          <p:nvPr/>
        </p:nvSpPr>
        <p:spPr>
          <a:xfrm>
            <a:off x="3429000" y="3857625"/>
            <a:ext cx="2619375" cy="1381125"/>
          </a:xfrm>
          <a:prstGeom prst="roundRect">
            <a:avLst>
              <a:gd name="adj" fmla="val 8276"/>
            </a:avLst>
          </a:prstGeom>
          <a:solidFill>
            <a:srgbClr val="F7E9BB"/>
          </a:solidFill>
          <a:ln w="19050">
            <a:solidFill>
              <a:srgbClr val="D4A62A"/>
            </a:solidFill>
            <a:prstDash val="solid"/>
          </a:ln>
        </p:spPr>
        <p:txBody>
          <a:bodyPr/>
          <a:lstStyle/>
          <a:p>
            <a:endParaRPr lang="en-GB"/>
          </a:p>
        </p:txBody>
      </p:sp>
      <p:sp>
        <p:nvSpPr>
          <p:cNvPr id="10" name="Rectangle 9">
            <a:extLst>
              <a:ext uri="{FF2B5EF4-FFF2-40B4-BE49-F238E27FC236}">
                <a16:creationId xmlns:a16="http://schemas.microsoft.com/office/drawing/2014/main" id="{54BCA060-A96B-4A30-92F5-B276F641CB1F}"/>
              </a:ext>
            </a:extLst>
          </p:cNvPr>
          <p:cNvSpPr>
            <a:spLocks noGrp="1"/>
          </p:cNvSpPr>
          <p:nvPr/>
        </p:nvSpPr>
        <p:spPr>
          <a:xfrm>
            <a:off x="3619500" y="4095750"/>
            <a:ext cx="2238375" cy="333375"/>
          </a:xfrm>
          <a:prstGeom prst="rect">
            <a:avLst/>
          </a:prstGeom>
          <a:noFill/>
          <a:ln w="0">
            <a:noFill/>
            <a:prstDash val="solid"/>
          </a:ln>
        </p:spPr>
        <p:txBody>
          <a:bodyPr/>
          <a:lstStyle/>
          <a:p>
            <a:pPr algn="ctr">
              <a:defRPr sz="1650" b="1">
                <a:solidFill>
                  <a:srgbClr val="092A4A"/>
                </a:solidFill>
              </a:defRPr>
            </a:pPr>
            <a:r>
              <a:rPr sz="1650" b="1">
                <a:solidFill>
                  <a:srgbClr val="092A4A"/>
                </a:solidFill>
              </a:rPr>
              <a:t>WRITE</a:t>
            </a:r>
          </a:p>
        </p:txBody>
      </p:sp>
      <p:sp>
        <p:nvSpPr>
          <p:cNvPr id="11" name="Rectangle 10">
            <a:extLst>
              <a:ext uri="{FF2B5EF4-FFF2-40B4-BE49-F238E27FC236}">
                <a16:creationId xmlns:a16="http://schemas.microsoft.com/office/drawing/2014/main" id="{88E70758-D318-426C-AAD6-6D6BBD7EAA36}"/>
              </a:ext>
            </a:extLst>
          </p:cNvPr>
          <p:cNvSpPr>
            <a:spLocks noGrp="1"/>
          </p:cNvSpPr>
          <p:nvPr/>
        </p:nvSpPr>
        <p:spPr>
          <a:xfrm>
            <a:off x="3667125" y="4667250"/>
            <a:ext cx="2143125" cy="428625"/>
          </a:xfrm>
          <a:prstGeom prst="rect">
            <a:avLst/>
          </a:prstGeom>
          <a:noFill/>
          <a:ln w="0">
            <a:noFill/>
            <a:prstDash val="solid"/>
          </a:ln>
        </p:spPr>
        <p:txBody>
          <a:bodyPr/>
          <a:lstStyle/>
          <a:p>
            <a:pPr algn="ctr">
              <a:defRPr sz="1500" b="0">
                <a:solidFill>
                  <a:srgbClr val="15324A"/>
                </a:solidFill>
              </a:defRPr>
            </a:pPr>
            <a:r>
              <a:rPr sz="1500" b="0">
                <a:solidFill>
                  <a:srgbClr val="15324A"/>
                </a:solidFill>
              </a:rPr>
              <a:t>Write one sentence at a time.</a:t>
            </a:r>
          </a:p>
        </p:txBody>
      </p:sp>
      <p:sp>
        <p:nvSpPr>
          <p:cNvPr id="12" name="Rectangle: Rounded Corners 11">
            <a:extLst>
              <a:ext uri="{FF2B5EF4-FFF2-40B4-BE49-F238E27FC236}">
                <a16:creationId xmlns:a16="http://schemas.microsoft.com/office/drawing/2014/main" id="{6E4DCF05-1C45-4279-95ED-FBDBDAE10883}"/>
              </a:ext>
            </a:extLst>
          </p:cNvPr>
          <p:cNvSpPr>
            <a:spLocks noGrp="1"/>
          </p:cNvSpPr>
          <p:nvPr/>
        </p:nvSpPr>
        <p:spPr>
          <a:xfrm>
            <a:off x="6334125" y="3857625"/>
            <a:ext cx="2619375" cy="1381125"/>
          </a:xfrm>
          <a:prstGeom prst="roundRect">
            <a:avLst>
              <a:gd name="adj" fmla="val 8276"/>
            </a:avLst>
          </a:prstGeom>
          <a:solidFill>
            <a:srgbClr val="DDEFF6"/>
          </a:solidFill>
          <a:ln w="19050">
            <a:solidFill>
              <a:srgbClr val="1976A8"/>
            </a:solidFill>
            <a:prstDash val="solid"/>
          </a:ln>
        </p:spPr>
        <p:txBody>
          <a:bodyPr/>
          <a:lstStyle/>
          <a:p>
            <a:endParaRPr lang="en-GB"/>
          </a:p>
        </p:txBody>
      </p:sp>
      <p:sp>
        <p:nvSpPr>
          <p:cNvPr id="13" name="Rectangle 12">
            <a:extLst>
              <a:ext uri="{FF2B5EF4-FFF2-40B4-BE49-F238E27FC236}">
                <a16:creationId xmlns:a16="http://schemas.microsoft.com/office/drawing/2014/main" id="{42380F96-3788-4658-B7BF-7C9BB2DAB141}"/>
              </a:ext>
            </a:extLst>
          </p:cNvPr>
          <p:cNvSpPr>
            <a:spLocks noGrp="1"/>
          </p:cNvSpPr>
          <p:nvPr/>
        </p:nvSpPr>
        <p:spPr>
          <a:xfrm>
            <a:off x="6524625" y="4095750"/>
            <a:ext cx="2238375" cy="333375"/>
          </a:xfrm>
          <a:prstGeom prst="rect">
            <a:avLst/>
          </a:prstGeom>
          <a:noFill/>
          <a:ln w="0">
            <a:noFill/>
            <a:prstDash val="solid"/>
          </a:ln>
        </p:spPr>
        <p:txBody>
          <a:bodyPr/>
          <a:lstStyle/>
          <a:p>
            <a:pPr algn="ctr">
              <a:defRPr sz="1650" b="1">
                <a:solidFill>
                  <a:srgbClr val="092A4A"/>
                </a:solidFill>
              </a:defRPr>
            </a:pPr>
            <a:r>
              <a:rPr sz="1650" b="1">
                <a:solidFill>
                  <a:srgbClr val="092A4A"/>
                </a:solidFill>
              </a:rPr>
              <a:t>READ</a:t>
            </a:r>
          </a:p>
        </p:txBody>
      </p:sp>
      <p:sp>
        <p:nvSpPr>
          <p:cNvPr id="14" name="Rectangle 13">
            <a:extLst>
              <a:ext uri="{FF2B5EF4-FFF2-40B4-BE49-F238E27FC236}">
                <a16:creationId xmlns:a16="http://schemas.microsoft.com/office/drawing/2014/main" id="{ABC4F338-6790-4423-B318-359690093643}"/>
              </a:ext>
            </a:extLst>
          </p:cNvPr>
          <p:cNvSpPr>
            <a:spLocks noGrp="1"/>
          </p:cNvSpPr>
          <p:nvPr/>
        </p:nvSpPr>
        <p:spPr>
          <a:xfrm>
            <a:off x="6572250" y="4667250"/>
            <a:ext cx="2143125" cy="428625"/>
          </a:xfrm>
          <a:prstGeom prst="rect">
            <a:avLst/>
          </a:prstGeom>
          <a:noFill/>
          <a:ln w="0">
            <a:noFill/>
            <a:prstDash val="solid"/>
          </a:ln>
        </p:spPr>
        <p:txBody>
          <a:bodyPr/>
          <a:lstStyle/>
          <a:p>
            <a:pPr algn="ctr">
              <a:defRPr sz="1500" b="0">
                <a:solidFill>
                  <a:srgbClr val="15324A"/>
                </a:solidFill>
              </a:defRPr>
            </a:pPr>
            <a:r>
              <a:rPr sz="1500" b="0">
                <a:solidFill>
                  <a:srgbClr val="15324A"/>
                </a:solidFill>
              </a:rPr>
              <a:t>Read it back.</a:t>
            </a:r>
          </a:p>
        </p:txBody>
      </p:sp>
      <p:sp>
        <p:nvSpPr>
          <p:cNvPr id="15" name="Rectangle: Rounded Corners 14">
            <a:extLst>
              <a:ext uri="{FF2B5EF4-FFF2-40B4-BE49-F238E27FC236}">
                <a16:creationId xmlns:a16="http://schemas.microsoft.com/office/drawing/2014/main" id="{D3AF7114-532F-4299-AE28-3958C6BE2E8A}"/>
              </a:ext>
            </a:extLst>
          </p:cNvPr>
          <p:cNvSpPr>
            <a:spLocks noGrp="1"/>
          </p:cNvSpPr>
          <p:nvPr/>
        </p:nvSpPr>
        <p:spPr>
          <a:xfrm>
            <a:off x="9239250" y="3857625"/>
            <a:ext cx="2619375" cy="1381125"/>
          </a:xfrm>
          <a:prstGeom prst="roundRect">
            <a:avLst>
              <a:gd name="adj" fmla="val 8276"/>
            </a:avLst>
          </a:prstGeom>
          <a:solidFill>
            <a:srgbClr val="F7E9BB"/>
          </a:solidFill>
          <a:ln w="19050">
            <a:solidFill>
              <a:srgbClr val="D4A62A"/>
            </a:solidFill>
            <a:prstDash val="solid"/>
          </a:ln>
        </p:spPr>
        <p:txBody>
          <a:bodyPr/>
          <a:lstStyle/>
          <a:p>
            <a:endParaRPr lang="en-GB"/>
          </a:p>
        </p:txBody>
      </p:sp>
      <p:sp>
        <p:nvSpPr>
          <p:cNvPr id="16" name="Rectangle 15">
            <a:extLst>
              <a:ext uri="{FF2B5EF4-FFF2-40B4-BE49-F238E27FC236}">
                <a16:creationId xmlns:a16="http://schemas.microsoft.com/office/drawing/2014/main" id="{0A0A198D-5781-4DEE-97C2-40B1E0A6D5AB}"/>
              </a:ext>
            </a:extLst>
          </p:cNvPr>
          <p:cNvSpPr>
            <a:spLocks noGrp="1"/>
          </p:cNvSpPr>
          <p:nvPr/>
        </p:nvSpPr>
        <p:spPr>
          <a:xfrm>
            <a:off x="9429750" y="4095750"/>
            <a:ext cx="2238375" cy="333375"/>
          </a:xfrm>
          <a:prstGeom prst="rect">
            <a:avLst/>
          </a:prstGeom>
          <a:noFill/>
          <a:ln w="0">
            <a:noFill/>
            <a:prstDash val="solid"/>
          </a:ln>
        </p:spPr>
        <p:txBody>
          <a:bodyPr/>
          <a:lstStyle/>
          <a:p>
            <a:pPr algn="ctr">
              <a:defRPr sz="1650" b="1">
                <a:solidFill>
                  <a:srgbClr val="092A4A"/>
                </a:solidFill>
              </a:defRPr>
            </a:pPr>
            <a:r>
              <a:rPr sz="1650" b="1">
                <a:solidFill>
                  <a:srgbClr val="092A4A"/>
                </a:solidFill>
              </a:rPr>
              <a:t>IMPROVE</a:t>
            </a:r>
          </a:p>
        </p:txBody>
      </p:sp>
      <p:sp>
        <p:nvSpPr>
          <p:cNvPr id="17" name="Rectangle 16">
            <a:extLst>
              <a:ext uri="{FF2B5EF4-FFF2-40B4-BE49-F238E27FC236}">
                <a16:creationId xmlns:a16="http://schemas.microsoft.com/office/drawing/2014/main" id="{E5302E86-0566-4187-BB65-F131C4E0AD68}"/>
              </a:ext>
            </a:extLst>
          </p:cNvPr>
          <p:cNvSpPr>
            <a:spLocks noGrp="1"/>
          </p:cNvSpPr>
          <p:nvPr/>
        </p:nvSpPr>
        <p:spPr>
          <a:xfrm>
            <a:off x="9477375" y="4667250"/>
            <a:ext cx="2143125" cy="428625"/>
          </a:xfrm>
          <a:prstGeom prst="rect">
            <a:avLst/>
          </a:prstGeom>
          <a:noFill/>
          <a:ln w="0">
            <a:noFill/>
            <a:prstDash val="solid"/>
          </a:ln>
        </p:spPr>
        <p:txBody>
          <a:bodyPr/>
          <a:lstStyle/>
          <a:p>
            <a:pPr algn="ctr">
              <a:defRPr sz="1500" b="0">
                <a:solidFill>
                  <a:srgbClr val="15324A"/>
                </a:solidFill>
              </a:defRPr>
            </a:pPr>
            <a:r>
              <a:rPr sz="1500" b="0">
                <a:solidFill>
                  <a:srgbClr val="15324A"/>
                </a:solidFill>
              </a:rPr>
              <a:t>Change one weak word.</a:t>
            </a:r>
          </a:p>
        </p:txBody>
      </p:sp>
      <p:sp>
        <p:nvSpPr>
          <p:cNvPr id="18" name="Rectangle 17">
            <a:extLst>
              <a:ext uri="{FF2B5EF4-FFF2-40B4-BE49-F238E27FC236}">
                <a16:creationId xmlns:a16="http://schemas.microsoft.com/office/drawing/2014/main" id="{94B4E429-5F84-4405-8DB9-06002F3DC261}"/>
              </a:ext>
            </a:extLst>
          </p:cNvPr>
          <p:cNvSpPr>
            <a:spLocks noGrp="1"/>
          </p:cNvSpPr>
          <p:nvPr/>
        </p:nvSpPr>
        <p:spPr>
          <a:xfrm>
            <a:off x="2476500" y="5810250"/>
            <a:ext cx="7239000" cy="304800"/>
          </a:xfrm>
          <a:prstGeom prst="rect">
            <a:avLst/>
          </a:prstGeom>
          <a:noFill/>
          <a:ln w="0">
            <a:noFill/>
            <a:prstDash val="solid"/>
          </a:ln>
        </p:spPr>
        <p:txBody>
          <a:bodyPr/>
          <a:lstStyle/>
          <a:p>
            <a:pPr algn="ctr">
              <a:defRPr sz="1575" b="1">
                <a:solidFill>
                  <a:srgbClr val="2E7D6D"/>
                </a:solidFill>
              </a:defRPr>
            </a:pPr>
            <a:r>
              <a:rPr sz="1575" b="1">
                <a:solidFill>
                  <a:srgbClr val="2E7D6D"/>
                </a:solidFill>
              </a:rPr>
              <a:t>One instruction at a time. Use a keyboard or scribe if required.</a:t>
            </a:r>
          </a:p>
        </p:txBody>
      </p:sp>
      <p:sp>
        <p:nvSpPr>
          <p:cNvPr id="19" name="Rectangle 18">
            <a:extLst>
              <a:ext uri="{FF2B5EF4-FFF2-40B4-BE49-F238E27FC236}">
                <a16:creationId xmlns:a16="http://schemas.microsoft.com/office/drawing/2014/main" id="{A7DC4338-BEB4-48CD-BD27-51257B7FD3BC}"/>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20" name="Rectangle 19">
            <a:extLst>
              <a:ext uri="{FF2B5EF4-FFF2-40B4-BE49-F238E27FC236}">
                <a16:creationId xmlns:a16="http://schemas.microsoft.com/office/drawing/2014/main" id="{5B6525C1-22F0-458B-93D2-D1202D6D7102}"/>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10</a:t>
            </a:r>
          </a:p>
        </p:txBody>
      </p:sp>
    </p:spTree>
    <p:extLst>
      <p:ext uri="{BB962C8B-B14F-4D97-AF65-F5344CB8AC3E}">
        <p14:creationId xmlns:p14="http://schemas.microsoft.com/office/powerpoint/2010/main" val="1328183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69E959C-0D24-48BE-8E00-AF6E5D20FC70}"/>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90-MINUTE SAMPLE SESSION • KS1–KS2</a:t>
            </a:r>
          </a:p>
        </p:txBody>
      </p:sp>
      <p:sp>
        <p:nvSpPr>
          <p:cNvPr id="2" name="Rectangle 1">
            <a:extLst>
              <a:ext uri="{FF2B5EF4-FFF2-40B4-BE49-F238E27FC236}">
                <a16:creationId xmlns:a16="http://schemas.microsoft.com/office/drawing/2014/main" id="{28115ED3-A321-479F-81BA-40F586C85863}"/>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Check your writing</a:t>
            </a:r>
          </a:p>
        </p:txBody>
      </p:sp>
      <p:sp>
        <p:nvSpPr>
          <p:cNvPr id="3" name="Rectangle 2">
            <a:extLst>
              <a:ext uri="{FF2B5EF4-FFF2-40B4-BE49-F238E27FC236}">
                <a16:creationId xmlns:a16="http://schemas.microsoft.com/office/drawing/2014/main" id="{CD7CEACF-1BC9-40EE-A348-99BFF0B4D178}"/>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64BEDD32-8E30-4DEB-958F-D28F90EACD8F}"/>
              </a:ext>
            </a:extLst>
          </p:cNvPr>
          <p:cNvSpPr>
            <a:spLocks noGrp="1"/>
          </p:cNvSpPr>
          <p:nvPr/>
        </p:nvSpPr>
        <p:spPr>
          <a:xfrm>
            <a:off x="1000125" y="1666875"/>
            <a:ext cx="666750" cy="666750"/>
          </a:xfrm>
          <a:prstGeom prst="roundRect">
            <a:avLst>
              <a:gd name="adj" fmla="val 17143"/>
            </a:avLst>
          </a:prstGeom>
          <a:solidFill>
            <a:srgbClr val="1976A8"/>
          </a:solidFill>
          <a:ln w="19050">
            <a:noFill/>
            <a:prstDash val="solid"/>
          </a:ln>
        </p:spPr>
        <p:txBody>
          <a:bodyPr/>
          <a:lstStyle/>
          <a:p>
            <a:endParaRPr lang="en-GB"/>
          </a:p>
        </p:txBody>
      </p:sp>
      <p:sp>
        <p:nvSpPr>
          <p:cNvPr id="5" name="Rectangle 4">
            <a:extLst>
              <a:ext uri="{FF2B5EF4-FFF2-40B4-BE49-F238E27FC236}">
                <a16:creationId xmlns:a16="http://schemas.microsoft.com/office/drawing/2014/main" id="{FDF1E79A-F717-4582-ABF6-D38F6B3A70F6}"/>
              </a:ext>
            </a:extLst>
          </p:cNvPr>
          <p:cNvSpPr>
            <a:spLocks noGrp="1"/>
          </p:cNvSpPr>
          <p:nvPr/>
        </p:nvSpPr>
        <p:spPr>
          <a:xfrm>
            <a:off x="1000125" y="1809750"/>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a:t>
            </a:r>
          </a:p>
        </p:txBody>
      </p:sp>
      <p:sp>
        <p:nvSpPr>
          <p:cNvPr id="6" name="Rectangle 5">
            <a:extLst>
              <a:ext uri="{FF2B5EF4-FFF2-40B4-BE49-F238E27FC236}">
                <a16:creationId xmlns:a16="http://schemas.microsoft.com/office/drawing/2014/main" id="{BDD9B338-4EE2-4514-99A6-ABEA4B85A3D9}"/>
              </a:ext>
            </a:extLst>
          </p:cNvPr>
          <p:cNvSpPr>
            <a:spLocks noGrp="1"/>
          </p:cNvSpPr>
          <p:nvPr/>
        </p:nvSpPr>
        <p:spPr>
          <a:xfrm>
            <a:off x="2047875" y="1809750"/>
            <a:ext cx="885825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Capital letter and end mark</a:t>
            </a:r>
          </a:p>
        </p:txBody>
      </p:sp>
      <p:sp>
        <p:nvSpPr>
          <p:cNvPr id="7" name="Rectangle: Rounded Corners 6">
            <a:extLst>
              <a:ext uri="{FF2B5EF4-FFF2-40B4-BE49-F238E27FC236}">
                <a16:creationId xmlns:a16="http://schemas.microsoft.com/office/drawing/2014/main" id="{33ED2018-A501-4BB9-BA82-6D50D80D1ABF}"/>
              </a:ext>
            </a:extLst>
          </p:cNvPr>
          <p:cNvSpPr>
            <a:spLocks noGrp="1"/>
          </p:cNvSpPr>
          <p:nvPr/>
        </p:nvSpPr>
        <p:spPr>
          <a:xfrm>
            <a:off x="1000125" y="2667000"/>
            <a:ext cx="666750" cy="666750"/>
          </a:xfrm>
          <a:prstGeom prst="roundRect">
            <a:avLst>
              <a:gd name="adj" fmla="val 17143"/>
            </a:avLst>
          </a:prstGeom>
          <a:solidFill>
            <a:srgbClr val="D4A62A"/>
          </a:solidFill>
          <a:ln w="19050">
            <a:noFill/>
            <a:prstDash val="solid"/>
          </a:ln>
        </p:spPr>
        <p:txBody>
          <a:bodyPr/>
          <a:lstStyle/>
          <a:p>
            <a:endParaRPr lang="en-GB"/>
          </a:p>
        </p:txBody>
      </p:sp>
      <p:sp>
        <p:nvSpPr>
          <p:cNvPr id="8" name="Rectangle 7">
            <a:extLst>
              <a:ext uri="{FF2B5EF4-FFF2-40B4-BE49-F238E27FC236}">
                <a16:creationId xmlns:a16="http://schemas.microsoft.com/office/drawing/2014/main" id="{EB36D85D-D3AE-46A2-842E-BCBAD2187DD8}"/>
              </a:ext>
            </a:extLst>
          </p:cNvPr>
          <p:cNvSpPr>
            <a:spLocks noGrp="1"/>
          </p:cNvSpPr>
          <p:nvPr/>
        </p:nvSpPr>
        <p:spPr>
          <a:xfrm>
            <a:off x="1000125" y="2809875"/>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a:t>
            </a:r>
          </a:p>
        </p:txBody>
      </p:sp>
      <p:sp>
        <p:nvSpPr>
          <p:cNvPr id="9" name="Rectangle 8">
            <a:extLst>
              <a:ext uri="{FF2B5EF4-FFF2-40B4-BE49-F238E27FC236}">
                <a16:creationId xmlns:a16="http://schemas.microsoft.com/office/drawing/2014/main" id="{751D393A-9E91-4633-AB16-2E0674E14FFD}"/>
              </a:ext>
            </a:extLst>
          </p:cNvPr>
          <p:cNvSpPr>
            <a:spLocks noGrp="1"/>
          </p:cNvSpPr>
          <p:nvPr/>
        </p:nvSpPr>
        <p:spPr>
          <a:xfrm>
            <a:off x="2047875" y="2809875"/>
            <a:ext cx="885825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One precise adjective</a:t>
            </a:r>
          </a:p>
        </p:txBody>
      </p:sp>
      <p:sp>
        <p:nvSpPr>
          <p:cNvPr id="10" name="Rectangle: Rounded Corners 9">
            <a:extLst>
              <a:ext uri="{FF2B5EF4-FFF2-40B4-BE49-F238E27FC236}">
                <a16:creationId xmlns:a16="http://schemas.microsoft.com/office/drawing/2014/main" id="{E959B9BE-9EDD-497C-9CEC-E89781530EED}"/>
              </a:ext>
            </a:extLst>
          </p:cNvPr>
          <p:cNvSpPr>
            <a:spLocks noGrp="1"/>
          </p:cNvSpPr>
          <p:nvPr/>
        </p:nvSpPr>
        <p:spPr>
          <a:xfrm>
            <a:off x="1000125" y="3667125"/>
            <a:ext cx="666750" cy="666750"/>
          </a:xfrm>
          <a:prstGeom prst="roundRect">
            <a:avLst>
              <a:gd name="adj" fmla="val 17143"/>
            </a:avLst>
          </a:prstGeom>
          <a:solidFill>
            <a:srgbClr val="1976A8"/>
          </a:solidFill>
          <a:ln w="19050">
            <a:noFill/>
            <a:prstDash val="solid"/>
          </a:ln>
        </p:spPr>
        <p:txBody>
          <a:bodyPr/>
          <a:lstStyle/>
          <a:p>
            <a:endParaRPr lang="en-GB"/>
          </a:p>
        </p:txBody>
      </p:sp>
      <p:sp>
        <p:nvSpPr>
          <p:cNvPr id="11" name="Rectangle 10">
            <a:extLst>
              <a:ext uri="{FF2B5EF4-FFF2-40B4-BE49-F238E27FC236}">
                <a16:creationId xmlns:a16="http://schemas.microsoft.com/office/drawing/2014/main" id="{D4D031F9-2B5D-4BD6-977B-F1DB4A86D68D}"/>
              </a:ext>
            </a:extLst>
          </p:cNvPr>
          <p:cNvSpPr>
            <a:spLocks noGrp="1"/>
          </p:cNvSpPr>
          <p:nvPr/>
        </p:nvSpPr>
        <p:spPr>
          <a:xfrm>
            <a:off x="1000125" y="3810000"/>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a:t>
            </a:r>
          </a:p>
        </p:txBody>
      </p:sp>
      <p:sp>
        <p:nvSpPr>
          <p:cNvPr id="12" name="Rectangle 11">
            <a:extLst>
              <a:ext uri="{FF2B5EF4-FFF2-40B4-BE49-F238E27FC236}">
                <a16:creationId xmlns:a16="http://schemas.microsoft.com/office/drawing/2014/main" id="{DE489F1D-E1F3-4E81-9E90-822EB444B70E}"/>
              </a:ext>
            </a:extLst>
          </p:cNvPr>
          <p:cNvSpPr>
            <a:spLocks noGrp="1"/>
          </p:cNvSpPr>
          <p:nvPr/>
        </p:nvSpPr>
        <p:spPr>
          <a:xfrm>
            <a:off x="2047875" y="3810000"/>
            <a:ext cx="885825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One strong verb</a:t>
            </a:r>
          </a:p>
        </p:txBody>
      </p:sp>
      <p:sp>
        <p:nvSpPr>
          <p:cNvPr id="13" name="Rectangle: Rounded Corners 12">
            <a:extLst>
              <a:ext uri="{FF2B5EF4-FFF2-40B4-BE49-F238E27FC236}">
                <a16:creationId xmlns:a16="http://schemas.microsoft.com/office/drawing/2014/main" id="{C22F61E7-DDD3-4944-98AE-3963F706B45A}"/>
              </a:ext>
            </a:extLst>
          </p:cNvPr>
          <p:cNvSpPr>
            <a:spLocks noGrp="1"/>
          </p:cNvSpPr>
          <p:nvPr/>
        </p:nvSpPr>
        <p:spPr>
          <a:xfrm>
            <a:off x="1000125" y="4667250"/>
            <a:ext cx="666750" cy="666750"/>
          </a:xfrm>
          <a:prstGeom prst="roundRect">
            <a:avLst>
              <a:gd name="adj" fmla="val 17143"/>
            </a:avLst>
          </a:prstGeom>
          <a:solidFill>
            <a:srgbClr val="D4A62A"/>
          </a:solidFill>
          <a:ln w="19050">
            <a:noFill/>
            <a:prstDash val="solid"/>
          </a:ln>
        </p:spPr>
        <p:txBody>
          <a:bodyPr/>
          <a:lstStyle/>
          <a:p>
            <a:endParaRPr lang="en-GB"/>
          </a:p>
        </p:txBody>
      </p:sp>
      <p:sp>
        <p:nvSpPr>
          <p:cNvPr id="14" name="Rectangle 13">
            <a:extLst>
              <a:ext uri="{FF2B5EF4-FFF2-40B4-BE49-F238E27FC236}">
                <a16:creationId xmlns:a16="http://schemas.microsoft.com/office/drawing/2014/main" id="{A3EAF137-2185-4152-A200-60FD4AE60318}"/>
              </a:ext>
            </a:extLst>
          </p:cNvPr>
          <p:cNvSpPr>
            <a:spLocks noGrp="1"/>
          </p:cNvSpPr>
          <p:nvPr/>
        </p:nvSpPr>
        <p:spPr>
          <a:xfrm>
            <a:off x="1000125" y="4810125"/>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a:t>
            </a:r>
          </a:p>
        </p:txBody>
      </p:sp>
      <p:sp>
        <p:nvSpPr>
          <p:cNvPr id="15" name="Rectangle 14">
            <a:extLst>
              <a:ext uri="{FF2B5EF4-FFF2-40B4-BE49-F238E27FC236}">
                <a16:creationId xmlns:a16="http://schemas.microsoft.com/office/drawing/2014/main" id="{C3903855-CF7F-4DC9-8366-CDFD9B4EBA96}"/>
              </a:ext>
            </a:extLst>
          </p:cNvPr>
          <p:cNvSpPr>
            <a:spLocks noGrp="1"/>
          </p:cNvSpPr>
          <p:nvPr/>
        </p:nvSpPr>
        <p:spPr>
          <a:xfrm>
            <a:off x="2047875" y="4810125"/>
            <a:ext cx="885825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One sensory detail</a:t>
            </a:r>
          </a:p>
        </p:txBody>
      </p:sp>
      <p:sp>
        <p:nvSpPr>
          <p:cNvPr id="16" name="Rectangle 15">
            <a:extLst>
              <a:ext uri="{FF2B5EF4-FFF2-40B4-BE49-F238E27FC236}">
                <a16:creationId xmlns:a16="http://schemas.microsoft.com/office/drawing/2014/main" id="{ED4C3F73-8DD9-4AD1-9E3A-9FE80682F4A1}"/>
              </a:ext>
            </a:extLst>
          </p:cNvPr>
          <p:cNvSpPr>
            <a:spLocks noGrp="1"/>
          </p:cNvSpPr>
          <p:nvPr/>
        </p:nvSpPr>
        <p:spPr>
          <a:xfrm>
            <a:off x="2667000" y="5810250"/>
            <a:ext cx="6858000" cy="333375"/>
          </a:xfrm>
          <a:prstGeom prst="rect">
            <a:avLst/>
          </a:prstGeom>
          <a:noFill/>
          <a:ln w="0">
            <a:noFill/>
            <a:prstDash val="solid"/>
          </a:ln>
        </p:spPr>
        <p:txBody>
          <a:bodyPr/>
          <a:lstStyle/>
          <a:p>
            <a:pPr algn="ctr">
              <a:defRPr sz="1725" b="1">
                <a:solidFill>
                  <a:srgbClr val="2E7D6D"/>
                </a:solidFill>
              </a:defRPr>
            </a:pPr>
            <a:r>
              <a:rPr sz="1725" b="1">
                <a:solidFill>
                  <a:srgbClr val="2E7D6D"/>
                </a:solidFill>
              </a:rPr>
              <a:t>Underline your best words. Change one part to make it clearer.</a:t>
            </a:r>
          </a:p>
        </p:txBody>
      </p:sp>
      <p:sp>
        <p:nvSpPr>
          <p:cNvPr id="17" name="Rectangle 16">
            <a:extLst>
              <a:ext uri="{FF2B5EF4-FFF2-40B4-BE49-F238E27FC236}">
                <a16:creationId xmlns:a16="http://schemas.microsoft.com/office/drawing/2014/main" id="{314DBE9B-6EF4-4965-AE50-D53AD97DC82C}"/>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18" name="Rectangle 17">
            <a:extLst>
              <a:ext uri="{FF2B5EF4-FFF2-40B4-BE49-F238E27FC236}">
                <a16:creationId xmlns:a16="http://schemas.microsoft.com/office/drawing/2014/main" id="{210D8B96-5F8D-4721-8BE3-6B5817E09701}"/>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11</a:t>
            </a:r>
          </a:p>
        </p:txBody>
      </p:sp>
    </p:spTree>
    <p:extLst>
      <p:ext uri="{BB962C8B-B14F-4D97-AF65-F5344CB8AC3E}">
        <p14:creationId xmlns:p14="http://schemas.microsoft.com/office/powerpoint/2010/main" val="46355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8EA"/>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88F9A84-2FBD-4D23-B88B-088331FA1917}"/>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90-MINUTE SAMPLE SESSION • KS1–KS2</a:t>
            </a:r>
          </a:p>
        </p:txBody>
      </p:sp>
      <p:sp>
        <p:nvSpPr>
          <p:cNvPr id="2" name="Rectangle 1">
            <a:extLst>
              <a:ext uri="{FF2B5EF4-FFF2-40B4-BE49-F238E27FC236}">
                <a16:creationId xmlns:a16="http://schemas.microsoft.com/office/drawing/2014/main" id="{C45BB983-23A7-4A24-B2D6-A09ACEA65F46}"/>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Show what you know</a:t>
            </a:r>
          </a:p>
        </p:txBody>
      </p:sp>
      <p:sp>
        <p:nvSpPr>
          <p:cNvPr id="3" name="Rectangle 2">
            <a:extLst>
              <a:ext uri="{FF2B5EF4-FFF2-40B4-BE49-F238E27FC236}">
                <a16:creationId xmlns:a16="http://schemas.microsoft.com/office/drawing/2014/main" id="{798F6856-00CB-4845-BE1D-89E2BF31738B}"/>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801A861D-DB76-40A8-84D2-2A327AC66EE2}"/>
              </a:ext>
            </a:extLst>
          </p:cNvPr>
          <p:cNvSpPr>
            <a:spLocks noGrp="1"/>
          </p:cNvSpPr>
          <p:nvPr/>
        </p:nvSpPr>
        <p:spPr>
          <a:xfrm>
            <a:off x="571500" y="1619250"/>
            <a:ext cx="5238750" cy="1666875"/>
          </a:xfrm>
          <a:prstGeom prst="roundRect">
            <a:avLst>
              <a:gd name="adj" fmla="val 6857"/>
            </a:avLst>
          </a:prstGeom>
          <a:solidFill>
            <a:srgbClr val="DDEFF6"/>
          </a:solidFill>
          <a:ln w="19050">
            <a:solidFill>
              <a:srgbClr val="1976A8"/>
            </a:solidFill>
            <a:prstDash val="solid"/>
          </a:ln>
        </p:spPr>
        <p:txBody>
          <a:bodyPr/>
          <a:lstStyle/>
          <a:p>
            <a:endParaRPr lang="en-GB"/>
          </a:p>
        </p:txBody>
      </p:sp>
      <p:sp>
        <p:nvSpPr>
          <p:cNvPr id="5" name="Rectangle 4">
            <a:extLst>
              <a:ext uri="{FF2B5EF4-FFF2-40B4-BE49-F238E27FC236}">
                <a16:creationId xmlns:a16="http://schemas.microsoft.com/office/drawing/2014/main" id="{CDCD5011-DB08-41FE-90C1-4A0D1FC0445E}"/>
              </a:ext>
            </a:extLst>
          </p:cNvPr>
          <p:cNvSpPr>
            <a:spLocks noGrp="1"/>
          </p:cNvSpPr>
          <p:nvPr/>
        </p:nvSpPr>
        <p:spPr>
          <a:xfrm>
            <a:off x="762000" y="1809750"/>
            <a:ext cx="523875" cy="476250"/>
          </a:xfrm>
          <a:prstGeom prst="rect">
            <a:avLst/>
          </a:prstGeom>
          <a:noFill/>
          <a:ln w="0">
            <a:noFill/>
            <a:prstDash val="solid"/>
          </a:ln>
        </p:spPr>
        <p:txBody>
          <a:bodyPr/>
          <a:lstStyle/>
          <a:p>
            <a:pPr algn="ctr">
              <a:defRPr sz="2025" b="1">
                <a:solidFill>
                  <a:srgbClr val="092A4A"/>
                </a:solidFill>
              </a:defRPr>
            </a:pPr>
            <a:r>
              <a:rPr sz="2025" b="1">
                <a:solidFill>
                  <a:srgbClr val="092A4A"/>
                </a:solidFill>
              </a:rPr>
              <a:t>A</a:t>
            </a:r>
          </a:p>
        </p:txBody>
      </p:sp>
      <p:sp>
        <p:nvSpPr>
          <p:cNvPr id="6" name="Rectangle 5">
            <a:extLst>
              <a:ext uri="{FF2B5EF4-FFF2-40B4-BE49-F238E27FC236}">
                <a16:creationId xmlns:a16="http://schemas.microsoft.com/office/drawing/2014/main" id="{8018244E-0787-4D3D-B065-7F4C6FC45B21}"/>
              </a:ext>
            </a:extLst>
          </p:cNvPr>
          <p:cNvSpPr>
            <a:spLocks noGrp="1"/>
          </p:cNvSpPr>
          <p:nvPr/>
        </p:nvSpPr>
        <p:spPr>
          <a:xfrm>
            <a:off x="1381125" y="1981200"/>
            <a:ext cx="4095750" cy="762000"/>
          </a:xfrm>
          <a:prstGeom prst="rect">
            <a:avLst/>
          </a:prstGeom>
          <a:noFill/>
          <a:ln w="0">
            <a:noFill/>
            <a:prstDash val="solid"/>
          </a:ln>
        </p:spPr>
        <p:txBody>
          <a:bodyPr/>
          <a:lstStyle/>
          <a:p>
            <a:pPr algn="ctr">
              <a:defRPr sz="1650" b="1">
                <a:solidFill>
                  <a:srgbClr val="15324A"/>
                </a:solidFill>
              </a:defRPr>
            </a:pPr>
            <a:r>
              <a:rPr sz="1650" b="1">
                <a:solidFill>
                  <a:srgbClr val="15324A"/>
                </a:solidFill>
              </a:rPr>
              <a:t>Retrieve: Where was the warm light?</a:t>
            </a:r>
          </a:p>
        </p:txBody>
      </p:sp>
      <p:sp>
        <p:nvSpPr>
          <p:cNvPr id="7" name="Rectangle: Rounded Corners 6">
            <a:extLst>
              <a:ext uri="{FF2B5EF4-FFF2-40B4-BE49-F238E27FC236}">
                <a16:creationId xmlns:a16="http://schemas.microsoft.com/office/drawing/2014/main" id="{9BD9BEBA-4D25-45B8-9D85-39C746D6418D}"/>
              </a:ext>
            </a:extLst>
          </p:cNvPr>
          <p:cNvSpPr>
            <a:spLocks noGrp="1"/>
          </p:cNvSpPr>
          <p:nvPr/>
        </p:nvSpPr>
        <p:spPr>
          <a:xfrm>
            <a:off x="6381750" y="1619250"/>
            <a:ext cx="5238750" cy="1666875"/>
          </a:xfrm>
          <a:prstGeom prst="roundRect">
            <a:avLst>
              <a:gd name="adj" fmla="val 6857"/>
            </a:avLst>
          </a:prstGeom>
          <a:solidFill>
            <a:srgbClr val="F7E9BB"/>
          </a:solidFill>
          <a:ln w="19050">
            <a:solidFill>
              <a:srgbClr val="D4A62A"/>
            </a:solidFill>
            <a:prstDash val="solid"/>
          </a:ln>
        </p:spPr>
        <p:txBody>
          <a:bodyPr/>
          <a:lstStyle/>
          <a:p>
            <a:endParaRPr lang="en-GB"/>
          </a:p>
        </p:txBody>
      </p:sp>
      <p:sp>
        <p:nvSpPr>
          <p:cNvPr id="8" name="Rectangle 7">
            <a:extLst>
              <a:ext uri="{FF2B5EF4-FFF2-40B4-BE49-F238E27FC236}">
                <a16:creationId xmlns:a16="http://schemas.microsoft.com/office/drawing/2014/main" id="{1CFE1D85-07D1-4AA7-BA34-B927DE4DDF05}"/>
              </a:ext>
            </a:extLst>
          </p:cNvPr>
          <p:cNvSpPr>
            <a:spLocks noGrp="1"/>
          </p:cNvSpPr>
          <p:nvPr/>
        </p:nvSpPr>
        <p:spPr>
          <a:xfrm>
            <a:off x="6572250" y="1809750"/>
            <a:ext cx="523875" cy="476250"/>
          </a:xfrm>
          <a:prstGeom prst="rect">
            <a:avLst/>
          </a:prstGeom>
          <a:noFill/>
          <a:ln w="0">
            <a:noFill/>
            <a:prstDash val="solid"/>
          </a:ln>
        </p:spPr>
        <p:txBody>
          <a:bodyPr/>
          <a:lstStyle/>
          <a:p>
            <a:pPr algn="ctr">
              <a:defRPr sz="2025" b="1">
                <a:solidFill>
                  <a:srgbClr val="092A4A"/>
                </a:solidFill>
              </a:defRPr>
            </a:pPr>
            <a:r>
              <a:rPr sz="2025" b="1">
                <a:solidFill>
                  <a:srgbClr val="092A4A"/>
                </a:solidFill>
              </a:rPr>
              <a:t>B</a:t>
            </a:r>
          </a:p>
        </p:txBody>
      </p:sp>
      <p:sp>
        <p:nvSpPr>
          <p:cNvPr id="9" name="Rectangle 8">
            <a:extLst>
              <a:ext uri="{FF2B5EF4-FFF2-40B4-BE49-F238E27FC236}">
                <a16:creationId xmlns:a16="http://schemas.microsoft.com/office/drawing/2014/main" id="{C719D993-80B8-4546-86DE-19D68337A5BC}"/>
              </a:ext>
            </a:extLst>
          </p:cNvPr>
          <p:cNvSpPr>
            <a:spLocks noGrp="1"/>
          </p:cNvSpPr>
          <p:nvPr/>
        </p:nvSpPr>
        <p:spPr>
          <a:xfrm>
            <a:off x="7191375" y="1981200"/>
            <a:ext cx="4095750" cy="762000"/>
          </a:xfrm>
          <a:prstGeom prst="rect">
            <a:avLst/>
          </a:prstGeom>
          <a:noFill/>
          <a:ln w="0">
            <a:noFill/>
            <a:prstDash val="solid"/>
          </a:ln>
        </p:spPr>
        <p:txBody>
          <a:bodyPr/>
          <a:lstStyle/>
          <a:p>
            <a:pPr algn="ctr">
              <a:defRPr sz="1650" b="1">
                <a:solidFill>
                  <a:srgbClr val="15324A"/>
                </a:solidFill>
              </a:defRPr>
            </a:pPr>
            <a:r>
              <a:rPr sz="1650" b="1">
                <a:solidFill>
                  <a:srgbClr val="15324A"/>
                </a:solidFill>
              </a:rPr>
              <a:t>Infer: Why might the children feel nervous?</a:t>
            </a:r>
          </a:p>
        </p:txBody>
      </p:sp>
      <p:sp>
        <p:nvSpPr>
          <p:cNvPr id="10" name="Rectangle: Rounded Corners 9">
            <a:extLst>
              <a:ext uri="{FF2B5EF4-FFF2-40B4-BE49-F238E27FC236}">
                <a16:creationId xmlns:a16="http://schemas.microsoft.com/office/drawing/2014/main" id="{ECF9912A-0F73-482A-9206-C5DA59E811E2}"/>
              </a:ext>
            </a:extLst>
          </p:cNvPr>
          <p:cNvSpPr>
            <a:spLocks noGrp="1"/>
          </p:cNvSpPr>
          <p:nvPr/>
        </p:nvSpPr>
        <p:spPr>
          <a:xfrm>
            <a:off x="571500" y="3667125"/>
            <a:ext cx="5238750" cy="1666875"/>
          </a:xfrm>
          <a:prstGeom prst="roundRect">
            <a:avLst>
              <a:gd name="adj" fmla="val 6857"/>
            </a:avLst>
          </a:prstGeom>
          <a:solidFill>
            <a:srgbClr val="DDEFF6"/>
          </a:solidFill>
          <a:ln w="19050">
            <a:solidFill>
              <a:srgbClr val="1976A8"/>
            </a:solidFill>
            <a:prstDash val="solid"/>
          </a:ln>
        </p:spPr>
        <p:txBody>
          <a:bodyPr/>
          <a:lstStyle/>
          <a:p>
            <a:endParaRPr lang="en-GB"/>
          </a:p>
        </p:txBody>
      </p:sp>
      <p:sp>
        <p:nvSpPr>
          <p:cNvPr id="11" name="Rectangle 10">
            <a:extLst>
              <a:ext uri="{FF2B5EF4-FFF2-40B4-BE49-F238E27FC236}">
                <a16:creationId xmlns:a16="http://schemas.microsoft.com/office/drawing/2014/main" id="{2C3B14F9-3DC5-4157-B63A-7A8F7E3DE9A3}"/>
              </a:ext>
            </a:extLst>
          </p:cNvPr>
          <p:cNvSpPr>
            <a:spLocks noGrp="1"/>
          </p:cNvSpPr>
          <p:nvPr/>
        </p:nvSpPr>
        <p:spPr>
          <a:xfrm>
            <a:off x="762000" y="3857625"/>
            <a:ext cx="523875" cy="476250"/>
          </a:xfrm>
          <a:prstGeom prst="rect">
            <a:avLst/>
          </a:prstGeom>
          <a:noFill/>
          <a:ln w="0">
            <a:noFill/>
            <a:prstDash val="solid"/>
          </a:ln>
        </p:spPr>
        <p:txBody>
          <a:bodyPr/>
          <a:lstStyle/>
          <a:p>
            <a:pPr algn="ctr">
              <a:defRPr sz="2025" b="1">
                <a:solidFill>
                  <a:srgbClr val="092A4A"/>
                </a:solidFill>
              </a:defRPr>
            </a:pPr>
            <a:r>
              <a:rPr sz="2025" b="1">
                <a:solidFill>
                  <a:srgbClr val="092A4A"/>
                </a:solidFill>
              </a:rPr>
              <a:t>C</a:t>
            </a:r>
          </a:p>
        </p:txBody>
      </p:sp>
      <p:sp>
        <p:nvSpPr>
          <p:cNvPr id="12" name="Rectangle 11">
            <a:extLst>
              <a:ext uri="{FF2B5EF4-FFF2-40B4-BE49-F238E27FC236}">
                <a16:creationId xmlns:a16="http://schemas.microsoft.com/office/drawing/2014/main" id="{33EDB67D-5B21-4A15-A6CD-D8F522ABE29A}"/>
              </a:ext>
            </a:extLst>
          </p:cNvPr>
          <p:cNvSpPr>
            <a:spLocks noGrp="1"/>
          </p:cNvSpPr>
          <p:nvPr/>
        </p:nvSpPr>
        <p:spPr>
          <a:xfrm>
            <a:off x="1381125" y="4029075"/>
            <a:ext cx="4095750" cy="762000"/>
          </a:xfrm>
          <a:prstGeom prst="rect">
            <a:avLst/>
          </a:prstGeom>
          <a:noFill/>
          <a:ln w="0">
            <a:noFill/>
            <a:prstDash val="solid"/>
          </a:ln>
        </p:spPr>
        <p:txBody>
          <a:bodyPr/>
          <a:lstStyle/>
          <a:p>
            <a:pPr algn="ctr">
              <a:defRPr sz="1650" b="1">
                <a:solidFill>
                  <a:srgbClr val="15324A"/>
                </a:solidFill>
              </a:defRPr>
            </a:pPr>
            <a:r>
              <a:rPr sz="1650" b="1">
                <a:solidFill>
                  <a:srgbClr val="15324A"/>
                </a:solidFill>
              </a:rPr>
              <a:t>Improve: The sea was bad.</a:t>
            </a:r>
          </a:p>
        </p:txBody>
      </p:sp>
      <p:sp>
        <p:nvSpPr>
          <p:cNvPr id="13" name="Rectangle: Rounded Corners 12">
            <a:extLst>
              <a:ext uri="{FF2B5EF4-FFF2-40B4-BE49-F238E27FC236}">
                <a16:creationId xmlns:a16="http://schemas.microsoft.com/office/drawing/2014/main" id="{839F7087-7F3A-4C7E-B700-1C67DE51B693}"/>
              </a:ext>
            </a:extLst>
          </p:cNvPr>
          <p:cNvSpPr>
            <a:spLocks noGrp="1"/>
          </p:cNvSpPr>
          <p:nvPr/>
        </p:nvSpPr>
        <p:spPr>
          <a:xfrm>
            <a:off x="6381750" y="3667125"/>
            <a:ext cx="5238750" cy="1666875"/>
          </a:xfrm>
          <a:prstGeom prst="roundRect">
            <a:avLst>
              <a:gd name="adj" fmla="val 6857"/>
            </a:avLst>
          </a:prstGeom>
          <a:solidFill>
            <a:srgbClr val="F7E9BB"/>
          </a:solidFill>
          <a:ln w="19050">
            <a:solidFill>
              <a:srgbClr val="D4A62A"/>
            </a:solidFill>
            <a:prstDash val="solid"/>
          </a:ln>
        </p:spPr>
        <p:txBody>
          <a:bodyPr/>
          <a:lstStyle/>
          <a:p>
            <a:endParaRPr lang="en-GB"/>
          </a:p>
        </p:txBody>
      </p:sp>
      <p:sp>
        <p:nvSpPr>
          <p:cNvPr id="14" name="Rectangle 13">
            <a:extLst>
              <a:ext uri="{FF2B5EF4-FFF2-40B4-BE49-F238E27FC236}">
                <a16:creationId xmlns:a16="http://schemas.microsoft.com/office/drawing/2014/main" id="{B5EA1D7D-EA42-4352-9A9B-BBFC1F3ADD50}"/>
              </a:ext>
            </a:extLst>
          </p:cNvPr>
          <p:cNvSpPr>
            <a:spLocks noGrp="1"/>
          </p:cNvSpPr>
          <p:nvPr/>
        </p:nvSpPr>
        <p:spPr>
          <a:xfrm>
            <a:off x="6572250" y="3857625"/>
            <a:ext cx="523875" cy="476250"/>
          </a:xfrm>
          <a:prstGeom prst="rect">
            <a:avLst/>
          </a:prstGeom>
          <a:noFill/>
          <a:ln w="0">
            <a:noFill/>
            <a:prstDash val="solid"/>
          </a:ln>
        </p:spPr>
        <p:txBody>
          <a:bodyPr/>
          <a:lstStyle/>
          <a:p>
            <a:pPr algn="ctr">
              <a:defRPr sz="2025" b="1">
                <a:solidFill>
                  <a:srgbClr val="092A4A"/>
                </a:solidFill>
              </a:defRPr>
            </a:pPr>
            <a:r>
              <a:rPr sz="2025" b="1">
                <a:solidFill>
                  <a:srgbClr val="092A4A"/>
                </a:solidFill>
              </a:rPr>
              <a:t>D</a:t>
            </a:r>
          </a:p>
        </p:txBody>
      </p:sp>
      <p:sp>
        <p:nvSpPr>
          <p:cNvPr id="15" name="Rectangle 14">
            <a:extLst>
              <a:ext uri="{FF2B5EF4-FFF2-40B4-BE49-F238E27FC236}">
                <a16:creationId xmlns:a16="http://schemas.microsoft.com/office/drawing/2014/main" id="{EE475C93-90B2-4E19-9818-2CFC642BBA48}"/>
              </a:ext>
            </a:extLst>
          </p:cNvPr>
          <p:cNvSpPr>
            <a:spLocks noGrp="1"/>
          </p:cNvSpPr>
          <p:nvPr/>
        </p:nvSpPr>
        <p:spPr>
          <a:xfrm>
            <a:off x="7191375" y="4029075"/>
            <a:ext cx="4095750" cy="762000"/>
          </a:xfrm>
          <a:prstGeom prst="rect">
            <a:avLst/>
          </a:prstGeom>
          <a:noFill/>
          <a:ln w="0">
            <a:noFill/>
            <a:prstDash val="solid"/>
          </a:ln>
        </p:spPr>
        <p:txBody>
          <a:bodyPr/>
          <a:lstStyle/>
          <a:p>
            <a:pPr algn="ctr">
              <a:defRPr sz="1650" b="1">
                <a:solidFill>
                  <a:srgbClr val="15324A"/>
                </a:solidFill>
              </a:defRPr>
            </a:pPr>
            <a:r>
              <a:rPr sz="1650" b="1">
                <a:solidFill>
                  <a:srgbClr val="15324A"/>
                </a:solidFill>
              </a:rPr>
              <a:t>Write one sentence using flickered.</a:t>
            </a:r>
          </a:p>
        </p:txBody>
      </p:sp>
      <p:sp>
        <p:nvSpPr>
          <p:cNvPr id="16" name="Rectangle 15">
            <a:extLst>
              <a:ext uri="{FF2B5EF4-FFF2-40B4-BE49-F238E27FC236}">
                <a16:creationId xmlns:a16="http://schemas.microsoft.com/office/drawing/2014/main" id="{C1D619B3-78D4-4D99-898C-4DE5216944A5}"/>
              </a:ext>
            </a:extLst>
          </p:cNvPr>
          <p:cNvSpPr>
            <a:spLocks noGrp="1"/>
          </p:cNvSpPr>
          <p:nvPr/>
        </p:nvSpPr>
        <p:spPr>
          <a:xfrm>
            <a:off x="3143250" y="5953125"/>
            <a:ext cx="5905500" cy="285750"/>
          </a:xfrm>
          <a:prstGeom prst="rect">
            <a:avLst/>
          </a:prstGeom>
          <a:noFill/>
          <a:ln w="0">
            <a:noFill/>
            <a:prstDash val="solid"/>
          </a:ln>
        </p:spPr>
        <p:txBody>
          <a:bodyPr/>
          <a:lstStyle/>
          <a:p>
            <a:pPr algn="ctr">
              <a:defRPr sz="1650" b="1">
                <a:solidFill>
                  <a:srgbClr val="2E7D6D"/>
                </a:solidFill>
              </a:defRPr>
            </a:pPr>
            <a:r>
              <a:rPr sz="1650" b="1">
                <a:solidFill>
                  <a:srgbClr val="2E7D6D"/>
                </a:solidFill>
              </a:rPr>
              <a:t>Try each question by yourself first. Then talk about your answers.</a:t>
            </a:r>
          </a:p>
        </p:txBody>
      </p:sp>
      <p:sp>
        <p:nvSpPr>
          <p:cNvPr id="17" name="Rectangle 16">
            <a:extLst>
              <a:ext uri="{FF2B5EF4-FFF2-40B4-BE49-F238E27FC236}">
                <a16:creationId xmlns:a16="http://schemas.microsoft.com/office/drawing/2014/main" id="{633CAA2F-C862-4A93-850D-D05E73FB9EEB}"/>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18" name="Rectangle 17">
            <a:extLst>
              <a:ext uri="{FF2B5EF4-FFF2-40B4-BE49-F238E27FC236}">
                <a16:creationId xmlns:a16="http://schemas.microsoft.com/office/drawing/2014/main" id="{7D3883A1-5C98-4BC8-8992-734766637E9D}"/>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12</a:t>
            </a:r>
          </a:p>
        </p:txBody>
      </p:sp>
    </p:spTree>
    <p:extLst>
      <p:ext uri="{BB962C8B-B14F-4D97-AF65-F5344CB8AC3E}">
        <p14:creationId xmlns:p14="http://schemas.microsoft.com/office/powerpoint/2010/main" val="1391940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EFDB76-AA18-442C-8DB5-829F80AC0B9A}"/>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90-MINUTE SAMPLE SESSION • KS1–KS2</a:t>
            </a:r>
          </a:p>
        </p:txBody>
      </p:sp>
      <p:sp>
        <p:nvSpPr>
          <p:cNvPr id="2" name="Rectangle 1">
            <a:extLst>
              <a:ext uri="{FF2B5EF4-FFF2-40B4-BE49-F238E27FC236}">
                <a16:creationId xmlns:a16="http://schemas.microsoft.com/office/drawing/2014/main" id="{6BAF673C-8384-4F53-BC76-911890D02C3E}"/>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Check your answers</a:t>
            </a:r>
          </a:p>
        </p:txBody>
      </p:sp>
      <p:sp>
        <p:nvSpPr>
          <p:cNvPr id="3" name="Rectangle 2">
            <a:extLst>
              <a:ext uri="{FF2B5EF4-FFF2-40B4-BE49-F238E27FC236}">
                <a16:creationId xmlns:a16="http://schemas.microsoft.com/office/drawing/2014/main" id="{1871064B-64C1-40FB-B011-4A6D26C3CA7B}"/>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5860C615-6C29-435C-80D1-6F2E42991DDC}"/>
              </a:ext>
            </a:extLst>
          </p:cNvPr>
          <p:cNvSpPr>
            <a:spLocks noGrp="1"/>
          </p:cNvSpPr>
          <p:nvPr/>
        </p:nvSpPr>
        <p:spPr>
          <a:xfrm>
            <a:off x="1047750" y="1666875"/>
            <a:ext cx="10096500" cy="4000500"/>
          </a:xfrm>
          <a:prstGeom prst="roundRect">
            <a:avLst>
              <a:gd name="adj" fmla="val 2857"/>
            </a:avLst>
          </a:prstGeom>
          <a:solidFill>
            <a:srgbClr val="FFF8EA"/>
          </a:solidFill>
          <a:ln w="19050">
            <a:solidFill>
              <a:srgbClr val="D4A62A"/>
            </a:solidFill>
            <a:prstDash val="solid"/>
          </a:ln>
        </p:spPr>
        <p:txBody>
          <a:bodyPr/>
          <a:lstStyle/>
          <a:p>
            <a:endParaRPr lang="en-GB"/>
          </a:p>
        </p:txBody>
      </p:sp>
      <p:sp>
        <p:nvSpPr>
          <p:cNvPr id="5" name="Rectangle 4">
            <a:extLst>
              <a:ext uri="{FF2B5EF4-FFF2-40B4-BE49-F238E27FC236}">
                <a16:creationId xmlns:a16="http://schemas.microsoft.com/office/drawing/2014/main" id="{0E6A5998-D450-43C5-8C46-04333DE83EDE}"/>
              </a:ext>
            </a:extLst>
          </p:cNvPr>
          <p:cNvSpPr>
            <a:spLocks noGrp="1"/>
          </p:cNvSpPr>
          <p:nvPr/>
        </p:nvSpPr>
        <p:spPr>
          <a:xfrm>
            <a:off x="1476375" y="2047875"/>
            <a:ext cx="9239250" cy="3143250"/>
          </a:xfrm>
          <a:prstGeom prst="rect">
            <a:avLst/>
          </a:prstGeom>
          <a:noFill/>
          <a:ln w="0">
            <a:noFill/>
            <a:prstDash val="solid"/>
          </a:ln>
        </p:spPr>
        <p:txBody>
          <a:bodyPr/>
          <a:lstStyle/>
          <a:p>
            <a:pPr algn="l">
              <a:defRPr sz="1575" b="0">
                <a:solidFill>
                  <a:srgbClr val="15324A"/>
                </a:solidFill>
              </a:defRPr>
            </a:pPr>
            <a:r>
              <a:rPr sz="1575" b="0">
                <a:solidFill>
                  <a:srgbClr val="15324A"/>
                </a:solidFill>
              </a:rPr>
              <a:t>Answers</a:t>
            </a:r>
          </a:p>
          <a:p>
            <a:pPr algn="l">
              <a:defRPr sz="1575" b="0">
                <a:solidFill>
                  <a:srgbClr val="15324A"/>
                </a:solidFill>
              </a:defRPr>
            </a:pPr>
            <a:r>
              <a:rPr sz="1575" b="0">
                <a:solidFill>
                  <a:srgbClr val="15324A"/>
                </a:solidFill>
              </a:rPr>
              <a:t>• at sunset</a:t>
            </a:r>
          </a:p>
          <a:p>
            <a:pPr algn="l">
              <a:defRPr sz="1575" b="0">
                <a:solidFill>
                  <a:srgbClr val="15324A"/>
                </a:solidFill>
              </a:defRPr>
            </a:pPr>
            <a:r>
              <a:rPr sz="1575" b="0">
                <a:solidFill>
                  <a:srgbClr val="15324A"/>
                </a:solidFill>
              </a:rPr>
              <a:t>• silver key, damp feather, tiny footprints</a:t>
            </a:r>
          </a:p>
          <a:p>
            <a:pPr algn="l">
              <a:defRPr sz="1575" b="0">
                <a:solidFill>
                  <a:srgbClr val="15324A"/>
                </a:solidFill>
              </a:defRPr>
            </a:pPr>
            <a:r>
              <a:rPr sz="1575" b="0">
                <a:solidFill>
                  <a:srgbClr val="15324A"/>
                </a:solidFill>
              </a:rPr>
              <a:t>• Grace may be cautious or nervous; the tower is silent and someone may be inside</a:t>
            </a:r>
          </a:p>
          <a:p>
            <a:pPr algn="l">
              <a:defRPr sz="1575" b="0">
                <a:solidFill>
                  <a:srgbClr val="15324A"/>
                </a:solidFill>
              </a:defRPr>
            </a:pPr>
            <a:r>
              <a:rPr sz="1575" b="0">
                <a:solidFill>
                  <a:srgbClr val="15324A"/>
                </a:solidFill>
              </a:rPr>
              <a:t>• the warm light suggests a person or activity in the tower</a:t>
            </a:r>
          </a:p>
          <a:p>
            <a:pPr algn="l">
              <a:defRPr sz="1575" b="0">
                <a:solidFill>
                  <a:srgbClr val="15324A"/>
                </a:solidFill>
              </a:defRPr>
            </a:pPr>
            <a:r>
              <a:rPr sz="1575" b="0">
                <a:solidFill>
                  <a:srgbClr val="15324A"/>
                </a:solidFill>
              </a:rPr>
              <a:t>• warm light: behind the highest window</a:t>
            </a:r>
          </a:p>
          <a:p>
            <a:endParaRPr sz="1575" b="0">
              <a:solidFill>
                <a:srgbClr val="15324A"/>
              </a:solidFill>
            </a:endParaRPr>
          </a:p>
          <a:p>
            <a:pPr algn="l">
              <a:defRPr sz="1575" b="0">
                <a:solidFill>
                  <a:srgbClr val="15324A"/>
                </a:solidFill>
              </a:defRPr>
            </a:pPr>
            <a:r>
              <a:rPr sz="1575" b="0">
                <a:solidFill>
                  <a:srgbClr val="15324A"/>
                </a:solidFill>
              </a:rPr>
              <a:t>Accept sensible predictions supported by a clue.</a:t>
            </a:r>
          </a:p>
        </p:txBody>
      </p:sp>
      <p:sp>
        <p:nvSpPr>
          <p:cNvPr id="6" name="Rectangle 5">
            <a:extLst>
              <a:ext uri="{FF2B5EF4-FFF2-40B4-BE49-F238E27FC236}">
                <a16:creationId xmlns:a16="http://schemas.microsoft.com/office/drawing/2014/main" id="{4EE39C03-C19A-4328-9177-949AE033819D}"/>
              </a:ext>
            </a:extLst>
          </p:cNvPr>
          <p:cNvSpPr>
            <a:spLocks noGrp="1"/>
          </p:cNvSpPr>
          <p:nvPr/>
        </p:nvSpPr>
        <p:spPr>
          <a:xfrm>
            <a:off x="2238375" y="5953125"/>
            <a:ext cx="7715250" cy="285750"/>
          </a:xfrm>
          <a:prstGeom prst="rect">
            <a:avLst/>
          </a:prstGeom>
          <a:noFill/>
          <a:ln w="0">
            <a:noFill/>
            <a:prstDash val="solid"/>
          </a:ln>
        </p:spPr>
        <p:txBody>
          <a:bodyPr/>
          <a:lstStyle/>
          <a:p>
            <a:pPr algn="ctr">
              <a:defRPr sz="1650" b="1">
                <a:solidFill>
                  <a:srgbClr val="2E7D6D"/>
                </a:solidFill>
              </a:defRPr>
            </a:pPr>
            <a:r>
              <a:rPr sz="1650" b="1">
                <a:solidFill>
                  <a:srgbClr val="2E7D6D"/>
                </a:solidFill>
              </a:rPr>
              <a:t>Other answers can be correct when a clue supports the idea.</a:t>
            </a:r>
          </a:p>
        </p:txBody>
      </p:sp>
      <p:sp>
        <p:nvSpPr>
          <p:cNvPr id="7" name="Rectangle 6">
            <a:extLst>
              <a:ext uri="{FF2B5EF4-FFF2-40B4-BE49-F238E27FC236}">
                <a16:creationId xmlns:a16="http://schemas.microsoft.com/office/drawing/2014/main" id="{0FB4DE15-516C-44DA-B533-3C95619943AD}"/>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8" name="Rectangle 7">
            <a:extLst>
              <a:ext uri="{FF2B5EF4-FFF2-40B4-BE49-F238E27FC236}">
                <a16:creationId xmlns:a16="http://schemas.microsoft.com/office/drawing/2014/main" id="{891E86C3-9930-4E75-AC0F-2C0AFD6C88B9}"/>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13</a:t>
            </a:r>
          </a:p>
        </p:txBody>
      </p:sp>
    </p:spTree>
    <p:extLst>
      <p:ext uri="{BB962C8B-B14F-4D97-AF65-F5344CB8AC3E}">
        <p14:creationId xmlns:p14="http://schemas.microsoft.com/office/powerpoint/2010/main" val="1905655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92A4A"/>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AADE40-C940-4B3A-9499-A778176F266B}"/>
              </a:ext>
            </a:extLst>
          </p:cNvPr>
          <p:cNvSpPr>
            <a:spLocks noGrp="1"/>
          </p:cNvSpPr>
          <p:nvPr/>
        </p:nvSpPr>
        <p:spPr>
          <a:xfrm>
            <a:off x="762000" y="590550"/>
            <a:ext cx="10668000" cy="285750"/>
          </a:xfrm>
          <a:prstGeom prst="rect">
            <a:avLst/>
          </a:prstGeom>
          <a:noFill/>
          <a:ln w="0">
            <a:noFill/>
            <a:prstDash val="solid"/>
          </a:ln>
        </p:spPr>
        <p:txBody>
          <a:bodyPr/>
          <a:lstStyle/>
          <a:p>
            <a:pPr algn="ctr">
              <a:defRPr sz="1350" b="1">
                <a:solidFill>
                  <a:srgbClr val="D4A62A"/>
                </a:solidFill>
              </a:defRPr>
            </a:pPr>
            <a:r>
              <a:rPr sz="1350" b="1">
                <a:solidFill>
                  <a:srgbClr val="D4A62A"/>
                </a:solidFill>
              </a:rPr>
              <a:t>EXIT TICKET</a:t>
            </a:r>
          </a:p>
        </p:txBody>
      </p:sp>
      <p:sp>
        <p:nvSpPr>
          <p:cNvPr id="2" name="Rectangle 1">
            <a:extLst>
              <a:ext uri="{FF2B5EF4-FFF2-40B4-BE49-F238E27FC236}">
                <a16:creationId xmlns:a16="http://schemas.microsoft.com/office/drawing/2014/main" id="{CD0960CF-5D88-4640-9ED2-74F52B2FEBB4}"/>
              </a:ext>
            </a:extLst>
          </p:cNvPr>
          <p:cNvSpPr>
            <a:spLocks noGrp="1"/>
          </p:cNvSpPr>
          <p:nvPr/>
        </p:nvSpPr>
        <p:spPr>
          <a:xfrm>
            <a:off x="1047750" y="1333500"/>
            <a:ext cx="10096500" cy="590550"/>
          </a:xfrm>
          <a:prstGeom prst="rect">
            <a:avLst/>
          </a:prstGeom>
          <a:noFill/>
          <a:ln w="0">
            <a:noFill/>
            <a:prstDash val="solid"/>
          </a:ln>
        </p:spPr>
        <p:txBody>
          <a:bodyPr/>
          <a:lstStyle/>
          <a:p>
            <a:pPr algn="ctr">
              <a:defRPr sz="3000" b="1">
                <a:solidFill>
                  <a:srgbClr val="FFFFFF"/>
                </a:solidFill>
              </a:defRPr>
            </a:pPr>
            <a:r>
              <a:rPr sz="3000" b="1">
                <a:solidFill>
                  <a:srgbClr val="FFFFFF"/>
                </a:solidFill>
              </a:rPr>
              <a:t>What did you learn in the lighthouse mystery?</a:t>
            </a:r>
          </a:p>
        </p:txBody>
      </p:sp>
      <p:sp>
        <p:nvSpPr>
          <p:cNvPr id="3" name="Rectangle: Rounded Corners 2">
            <a:extLst>
              <a:ext uri="{FF2B5EF4-FFF2-40B4-BE49-F238E27FC236}">
                <a16:creationId xmlns:a16="http://schemas.microsoft.com/office/drawing/2014/main" id="{C4A9C312-AD68-4DCD-B0F2-53C13054B991}"/>
              </a:ext>
            </a:extLst>
          </p:cNvPr>
          <p:cNvSpPr>
            <a:spLocks noGrp="1"/>
          </p:cNvSpPr>
          <p:nvPr/>
        </p:nvSpPr>
        <p:spPr>
          <a:xfrm>
            <a:off x="904875" y="2714625"/>
            <a:ext cx="3333750" cy="1190625"/>
          </a:xfrm>
          <a:prstGeom prst="roundRect">
            <a:avLst>
              <a:gd name="adj" fmla="val 9600"/>
            </a:avLst>
          </a:prstGeom>
          <a:solidFill>
            <a:srgbClr val="0D3555"/>
          </a:solidFill>
          <a:ln w="19050">
            <a:solidFill>
              <a:srgbClr val="D4A62A"/>
            </a:solidFill>
            <a:prstDash val="solid"/>
          </a:ln>
        </p:spPr>
        <p:txBody>
          <a:bodyPr/>
          <a:lstStyle/>
          <a:p>
            <a:endParaRPr lang="en-GB"/>
          </a:p>
        </p:txBody>
      </p:sp>
      <p:sp>
        <p:nvSpPr>
          <p:cNvPr id="4" name="Rectangle 3">
            <a:extLst>
              <a:ext uri="{FF2B5EF4-FFF2-40B4-BE49-F238E27FC236}">
                <a16:creationId xmlns:a16="http://schemas.microsoft.com/office/drawing/2014/main" id="{2B1517B6-0559-49D6-B14F-C989748F18C3}"/>
              </a:ext>
            </a:extLst>
          </p:cNvPr>
          <p:cNvSpPr>
            <a:spLocks noGrp="1"/>
          </p:cNvSpPr>
          <p:nvPr/>
        </p:nvSpPr>
        <p:spPr>
          <a:xfrm>
            <a:off x="1095375" y="2876550"/>
            <a:ext cx="428625" cy="381000"/>
          </a:xfrm>
          <a:prstGeom prst="rect">
            <a:avLst/>
          </a:prstGeom>
          <a:noFill/>
          <a:ln w="0">
            <a:noFill/>
            <a:prstDash val="solid"/>
          </a:ln>
        </p:spPr>
        <p:txBody>
          <a:bodyPr/>
          <a:lstStyle/>
          <a:p>
            <a:pPr algn="ctr">
              <a:defRPr sz="1875" b="1">
                <a:solidFill>
                  <a:srgbClr val="D4A62A"/>
                </a:solidFill>
              </a:defRPr>
            </a:pPr>
            <a:r>
              <a:rPr sz="1875" b="1">
                <a:solidFill>
                  <a:srgbClr val="D4A62A"/>
                </a:solidFill>
              </a:rPr>
              <a:t>1</a:t>
            </a:r>
          </a:p>
        </p:txBody>
      </p:sp>
      <p:sp>
        <p:nvSpPr>
          <p:cNvPr id="5" name="Rectangle 4">
            <a:extLst>
              <a:ext uri="{FF2B5EF4-FFF2-40B4-BE49-F238E27FC236}">
                <a16:creationId xmlns:a16="http://schemas.microsoft.com/office/drawing/2014/main" id="{9B31494F-DB96-483F-A421-2E101538864A}"/>
              </a:ext>
            </a:extLst>
          </p:cNvPr>
          <p:cNvSpPr>
            <a:spLocks noGrp="1"/>
          </p:cNvSpPr>
          <p:nvPr/>
        </p:nvSpPr>
        <p:spPr>
          <a:xfrm>
            <a:off x="1571625" y="2971800"/>
            <a:ext cx="2381250" cy="428625"/>
          </a:xfrm>
          <a:prstGeom prst="rect">
            <a:avLst/>
          </a:prstGeom>
          <a:noFill/>
          <a:ln w="0">
            <a:noFill/>
            <a:prstDash val="solid"/>
          </a:ln>
        </p:spPr>
        <p:txBody>
          <a:bodyPr/>
          <a:lstStyle/>
          <a:p>
            <a:pPr algn="ctr">
              <a:defRPr sz="1650" b="1">
                <a:solidFill>
                  <a:srgbClr val="FFFFFF"/>
                </a:solidFill>
              </a:defRPr>
            </a:pPr>
            <a:r>
              <a:rPr sz="1650" b="1">
                <a:solidFill>
                  <a:srgbClr val="FFFFFF"/>
                </a:solidFill>
              </a:rPr>
              <a:t>One clue I used</a:t>
            </a:r>
          </a:p>
        </p:txBody>
      </p:sp>
      <p:sp>
        <p:nvSpPr>
          <p:cNvPr id="6" name="Rectangle: Rounded Corners 5">
            <a:extLst>
              <a:ext uri="{FF2B5EF4-FFF2-40B4-BE49-F238E27FC236}">
                <a16:creationId xmlns:a16="http://schemas.microsoft.com/office/drawing/2014/main" id="{F3FE298F-19F4-484F-BE1D-46332DD15DC4}"/>
              </a:ext>
            </a:extLst>
          </p:cNvPr>
          <p:cNvSpPr>
            <a:spLocks noGrp="1"/>
          </p:cNvSpPr>
          <p:nvPr/>
        </p:nvSpPr>
        <p:spPr>
          <a:xfrm>
            <a:off x="4667250" y="2714625"/>
            <a:ext cx="3333750" cy="1190625"/>
          </a:xfrm>
          <a:prstGeom prst="roundRect">
            <a:avLst>
              <a:gd name="adj" fmla="val 9600"/>
            </a:avLst>
          </a:prstGeom>
          <a:solidFill>
            <a:srgbClr val="123E61"/>
          </a:solidFill>
          <a:ln w="19050">
            <a:solidFill>
              <a:srgbClr val="D4A62A"/>
            </a:solidFill>
            <a:prstDash val="solid"/>
          </a:ln>
        </p:spPr>
        <p:txBody>
          <a:bodyPr/>
          <a:lstStyle/>
          <a:p>
            <a:endParaRPr lang="en-GB"/>
          </a:p>
        </p:txBody>
      </p:sp>
      <p:sp>
        <p:nvSpPr>
          <p:cNvPr id="7" name="Rectangle 6">
            <a:extLst>
              <a:ext uri="{FF2B5EF4-FFF2-40B4-BE49-F238E27FC236}">
                <a16:creationId xmlns:a16="http://schemas.microsoft.com/office/drawing/2014/main" id="{D87A50E5-ACC3-41D0-BBBD-BFBBC8F5929C}"/>
              </a:ext>
            </a:extLst>
          </p:cNvPr>
          <p:cNvSpPr>
            <a:spLocks noGrp="1"/>
          </p:cNvSpPr>
          <p:nvPr/>
        </p:nvSpPr>
        <p:spPr>
          <a:xfrm>
            <a:off x="4857750" y="2876550"/>
            <a:ext cx="428625" cy="381000"/>
          </a:xfrm>
          <a:prstGeom prst="rect">
            <a:avLst/>
          </a:prstGeom>
          <a:noFill/>
          <a:ln w="0">
            <a:noFill/>
            <a:prstDash val="solid"/>
          </a:ln>
        </p:spPr>
        <p:txBody>
          <a:bodyPr/>
          <a:lstStyle/>
          <a:p>
            <a:pPr algn="ctr">
              <a:defRPr sz="1875" b="1">
                <a:solidFill>
                  <a:srgbClr val="D4A62A"/>
                </a:solidFill>
              </a:defRPr>
            </a:pPr>
            <a:r>
              <a:rPr sz="1875" b="1">
                <a:solidFill>
                  <a:srgbClr val="D4A62A"/>
                </a:solidFill>
              </a:rPr>
              <a:t>2</a:t>
            </a:r>
          </a:p>
        </p:txBody>
      </p:sp>
      <p:sp>
        <p:nvSpPr>
          <p:cNvPr id="8" name="Rectangle 7">
            <a:extLst>
              <a:ext uri="{FF2B5EF4-FFF2-40B4-BE49-F238E27FC236}">
                <a16:creationId xmlns:a16="http://schemas.microsoft.com/office/drawing/2014/main" id="{6D324DD0-75BB-4718-AC13-C14AA5EF93FF}"/>
              </a:ext>
            </a:extLst>
          </p:cNvPr>
          <p:cNvSpPr>
            <a:spLocks noGrp="1"/>
          </p:cNvSpPr>
          <p:nvPr/>
        </p:nvSpPr>
        <p:spPr>
          <a:xfrm>
            <a:off x="5334000" y="2971800"/>
            <a:ext cx="2381250" cy="428625"/>
          </a:xfrm>
          <a:prstGeom prst="rect">
            <a:avLst/>
          </a:prstGeom>
          <a:noFill/>
          <a:ln w="0">
            <a:noFill/>
            <a:prstDash val="solid"/>
          </a:ln>
        </p:spPr>
        <p:txBody>
          <a:bodyPr/>
          <a:lstStyle/>
          <a:p>
            <a:pPr algn="ctr">
              <a:defRPr sz="1650" b="1">
                <a:solidFill>
                  <a:srgbClr val="FFFFFF"/>
                </a:solidFill>
              </a:defRPr>
            </a:pPr>
            <a:r>
              <a:rPr sz="1650" b="1">
                <a:solidFill>
                  <a:srgbClr val="FFFFFF"/>
                </a:solidFill>
              </a:rPr>
              <a:t>One writing idea I tried</a:t>
            </a:r>
          </a:p>
        </p:txBody>
      </p:sp>
      <p:sp>
        <p:nvSpPr>
          <p:cNvPr id="9" name="Rectangle: Rounded Corners 8">
            <a:extLst>
              <a:ext uri="{FF2B5EF4-FFF2-40B4-BE49-F238E27FC236}">
                <a16:creationId xmlns:a16="http://schemas.microsoft.com/office/drawing/2014/main" id="{6D1EC68E-8271-4AAC-AFBB-28943C381210}"/>
              </a:ext>
            </a:extLst>
          </p:cNvPr>
          <p:cNvSpPr>
            <a:spLocks noGrp="1"/>
          </p:cNvSpPr>
          <p:nvPr/>
        </p:nvSpPr>
        <p:spPr>
          <a:xfrm>
            <a:off x="8429625" y="2714625"/>
            <a:ext cx="3333750" cy="1190625"/>
          </a:xfrm>
          <a:prstGeom prst="roundRect">
            <a:avLst>
              <a:gd name="adj" fmla="val 9600"/>
            </a:avLst>
          </a:prstGeom>
          <a:solidFill>
            <a:srgbClr val="0D3555"/>
          </a:solidFill>
          <a:ln w="19050">
            <a:solidFill>
              <a:srgbClr val="D4A62A"/>
            </a:solidFill>
            <a:prstDash val="solid"/>
          </a:ln>
        </p:spPr>
        <p:txBody>
          <a:bodyPr/>
          <a:lstStyle/>
          <a:p>
            <a:endParaRPr lang="en-GB"/>
          </a:p>
        </p:txBody>
      </p:sp>
      <p:sp>
        <p:nvSpPr>
          <p:cNvPr id="10" name="Rectangle 9">
            <a:extLst>
              <a:ext uri="{FF2B5EF4-FFF2-40B4-BE49-F238E27FC236}">
                <a16:creationId xmlns:a16="http://schemas.microsoft.com/office/drawing/2014/main" id="{D45891F3-5835-4F18-AF14-9415A93B6FFC}"/>
              </a:ext>
            </a:extLst>
          </p:cNvPr>
          <p:cNvSpPr>
            <a:spLocks noGrp="1"/>
          </p:cNvSpPr>
          <p:nvPr/>
        </p:nvSpPr>
        <p:spPr>
          <a:xfrm>
            <a:off x="8620125" y="2876550"/>
            <a:ext cx="428625" cy="381000"/>
          </a:xfrm>
          <a:prstGeom prst="rect">
            <a:avLst/>
          </a:prstGeom>
          <a:noFill/>
          <a:ln w="0">
            <a:noFill/>
            <a:prstDash val="solid"/>
          </a:ln>
        </p:spPr>
        <p:txBody>
          <a:bodyPr/>
          <a:lstStyle/>
          <a:p>
            <a:pPr algn="ctr">
              <a:defRPr sz="1875" b="1">
                <a:solidFill>
                  <a:srgbClr val="D4A62A"/>
                </a:solidFill>
              </a:defRPr>
            </a:pPr>
            <a:r>
              <a:rPr sz="1875" b="1">
                <a:solidFill>
                  <a:srgbClr val="D4A62A"/>
                </a:solidFill>
              </a:rPr>
              <a:t>3</a:t>
            </a:r>
          </a:p>
        </p:txBody>
      </p:sp>
      <p:sp>
        <p:nvSpPr>
          <p:cNvPr id="11" name="Rectangle 10">
            <a:extLst>
              <a:ext uri="{FF2B5EF4-FFF2-40B4-BE49-F238E27FC236}">
                <a16:creationId xmlns:a16="http://schemas.microsoft.com/office/drawing/2014/main" id="{BD2B6797-AD35-4EB5-8ABF-63340144BDF1}"/>
              </a:ext>
            </a:extLst>
          </p:cNvPr>
          <p:cNvSpPr>
            <a:spLocks noGrp="1"/>
          </p:cNvSpPr>
          <p:nvPr/>
        </p:nvSpPr>
        <p:spPr>
          <a:xfrm>
            <a:off x="9096375" y="2971800"/>
            <a:ext cx="2381250" cy="428625"/>
          </a:xfrm>
          <a:prstGeom prst="rect">
            <a:avLst/>
          </a:prstGeom>
          <a:noFill/>
          <a:ln w="0">
            <a:noFill/>
            <a:prstDash val="solid"/>
          </a:ln>
        </p:spPr>
        <p:txBody>
          <a:bodyPr/>
          <a:lstStyle/>
          <a:p>
            <a:pPr algn="ctr">
              <a:defRPr sz="1650" b="1">
                <a:solidFill>
                  <a:srgbClr val="FFFFFF"/>
                </a:solidFill>
              </a:defRPr>
            </a:pPr>
            <a:r>
              <a:rPr sz="1650" b="1">
                <a:solidFill>
                  <a:srgbClr val="FFFFFF"/>
                </a:solidFill>
              </a:rPr>
              <a:t>My next goal</a:t>
            </a:r>
          </a:p>
        </p:txBody>
      </p:sp>
      <p:sp>
        <p:nvSpPr>
          <p:cNvPr id="12" name="Rectangle 11">
            <a:extLst>
              <a:ext uri="{FF2B5EF4-FFF2-40B4-BE49-F238E27FC236}">
                <a16:creationId xmlns:a16="http://schemas.microsoft.com/office/drawing/2014/main" id="{ED3E4BB8-52E2-472B-B58A-C8BAC36DB6A1}"/>
              </a:ext>
            </a:extLst>
          </p:cNvPr>
          <p:cNvSpPr>
            <a:spLocks noGrp="1"/>
          </p:cNvSpPr>
          <p:nvPr/>
        </p:nvSpPr>
        <p:spPr>
          <a:xfrm>
            <a:off x="1714500" y="4762500"/>
            <a:ext cx="8763000" cy="400050"/>
          </a:xfrm>
          <a:prstGeom prst="rect">
            <a:avLst/>
          </a:prstGeom>
          <a:noFill/>
          <a:ln w="0">
            <a:noFill/>
            <a:prstDash val="solid"/>
          </a:ln>
        </p:spPr>
        <p:txBody>
          <a:bodyPr/>
          <a:lstStyle/>
          <a:p>
            <a:pPr algn="ctr">
              <a:defRPr sz="2025" b="1">
                <a:solidFill>
                  <a:srgbClr val="FFF8EA"/>
                </a:solidFill>
              </a:defRPr>
            </a:pPr>
            <a:r>
              <a:rPr sz="2025" b="1">
                <a:solidFill>
                  <a:srgbClr val="FFF8EA"/>
                </a:solidFill>
              </a:rPr>
              <a:t>Read carefully • share your ideas • choose strong words</a:t>
            </a:r>
          </a:p>
        </p:txBody>
      </p:sp>
      <p:sp>
        <p:nvSpPr>
          <p:cNvPr id="13" name="Rectangle 12">
            <a:extLst>
              <a:ext uri="{FF2B5EF4-FFF2-40B4-BE49-F238E27FC236}">
                <a16:creationId xmlns:a16="http://schemas.microsoft.com/office/drawing/2014/main" id="{3E894EDC-1C49-49B9-99E5-C3AABF1F00C5}"/>
              </a:ext>
            </a:extLst>
          </p:cNvPr>
          <p:cNvSpPr>
            <a:spLocks noGrp="1"/>
          </p:cNvSpPr>
          <p:nvPr/>
        </p:nvSpPr>
        <p:spPr>
          <a:xfrm>
            <a:off x="2714625" y="5953125"/>
            <a:ext cx="6762750" cy="323850"/>
          </a:xfrm>
          <a:prstGeom prst="rect">
            <a:avLst/>
          </a:prstGeom>
          <a:noFill/>
          <a:ln w="0">
            <a:noFill/>
            <a:prstDash val="solid"/>
          </a:ln>
        </p:spPr>
        <p:txBody>
          <a:bodyPr/>
          <a:lstStyle/>
          <a:p>
            <a:pPr algn="ctr">
              <a:defRPr sz="1650" b="1">
                <a:solidFill>
                  <a:srgbClr val="D4A62A"/>
                </a:solidFill>
              </a:defRPr>
            </a:pPr>
            <a:r>
              <a:rPr sz="1650" b="1">
                <a:solidFill>
                  <a:srgbClr val="D4A62A"/>
                </a:solidFill>
              </a:rPr>
              <a:t>ATHENA LEARNING HUB • Learn. Grow. Lead.</a:t>
            </a:r>
          </a:p>
        </p:txBody>
      </p:sp>
    </p:spTree>
    <p:extLst>
      <p:ext uri="{BB962C8B-B14F-4D97-AF65-F5344CB8AC3E}">
        <p14:creationId xmlns:p14="http://schemas.microsoft.com/office/powerpoint/2010/main" val="1803592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8EA"/>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ACFC087-8EA8-463B-BDD3-4301DDE601E7}"/>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90-MINUTE SAMPLE SESSION • KS1–KS2</a:t>
            </a:r>
          </a:p>
        </p:txBody>
      </p:sp>
      <p:sp>
        <p:nvSpPr>
          <p:cNvPr id="2" name="Rectangle 1">
            <a:extLst>
              <a:ext uri="{FF2B5EF4-FFF2-40B4-BE49-F238E27FC236}">
                <a16:creationId xmlns:a16="http://schemas.microsoft.com/office/drawing/2014/main" id="{AE7344BD-0991-44D2-B30F-B8F9013589BE}"/>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What we will learn today</a:t>
            </a:r>
          </a:p>
        </p:txBody>
      </p:sp>
      <p:sp>
        <p:nvSpPr>
          <p:cNvPr id="3" name="Rectangle 2">
            <a:extLst>
              <a:ext uri="{FF2B5EF4-FFF2-40B4-BE49-F238E27FC236}">
                <a16:creationId xmlns:a16="http://schemas.microsoft.com/office/drawing/2014/main" id="{73183C84-E550-4A5C-8D88-B52C7697BA44}"/>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BABE5E71-00CE-4E6F-BB13-F1C0F8B831B1}"/>
              </a:ext>
            </a:extLst>
          </p:cNvPr>
          <p:cNvSpPr>
            <a:spLocks noGrp="1"/>
          </p:cNvSpPr>
          <p:nvPr/>
        </p:nvSpPr>
        <p:spPr>
          <a:xfrm>
            <a:off x="523875" y="1666875"/>
            <a:ext cx="2619375" cy="1000125"/>
          </a:xfrm>
          <a:prstGeom prst="roundRect">
            <a:avLst>
              <a:gd name="adj" fmla="val 11429"/>
            </a:avLst>
          </a:prstGeom>
          <a:solidFill>
            <a:srgbClr val="DDEFF6"/>
          </a:solidFill>
          <a:ln w="19050">
            <a:solidFill>
              <a:srgbClr val="1976A8"/>
            </a:solidFill>
            <a:prstDash val="solid"/>
          </a:ln>
        </p:spPr>
        <p:txBody>
          <a:bodyPr/>
          <a:lstStyle/>
          <a:p>
            <a:endParaRPr lang="en-GB"/>
          </a:p>
        </p:txBody>
      </p:sp>
      <p:sp>
        <p:nvSpPr>
          <p:cNvPr id="5" name="Rectangle 4">
            <a:extLst>
              <a:ext uri="{FF2B5EF4-FFF2-40B4-BE49-F238E27FC236}">
                <a16:creationId xmlns:a16="http://schemas.microsoft.com/office/drawing/2014/main" id="{5AF0EFBE-A5D0-43EB-8BB8-E5FA022309C2}"/>
              </a:ext>
            </a:extLst>
          </p:cNvPr>
          <p:cNvSpPr>
            <a:spLocks noGrp="1"/>
          </p:cNvSpPr>
          <p:nvPr/>
        </p:nvSpPr>
        <p:spPr>
          <a:xfrm>
            <a:off x="714375" y="1905000"/>
            <a:ext cx="2238375" cy="523875"/>
          </a:xfrm>
          <a:prstGeom prst="rect">
            <a:avLst/>
          </a:prstGeom>
          <a:noFill/>
          <a:ln w="0">
            <a:noFill/>
            <a:prstDash val="solid"/>
          </a:ln>
        </p:spPr>
        <p:txBody>
          <a:bodyPr/>
          <a:lstStyle/>
          <a:p>
            <a:pPr algn="ctr">
              <a:defRPr sz="1575" b="1">
                <a:solidFill>
                  <a:srgbClr val="092A4A"/>
                </a:solidFill>
              </a:defRPr>
            </a:pPr>
            <a:r>
              <a:rPr sz="1575" b="1">
                <a:solidFill>
                  <a:srgbClr val="092A4A"/>
                </a:solidFill>
              </a:rPr>
              <a:t>Find answers in the story</a:t>
            </a:r>
          </a:p>
        </p:txBody>
      </p:sp>
      <p:sp>
        <p:nvSpPr>
          <p:cNvPr id="6" name="Rectangle: Rounded Corners 5">
            <a:extLst>
              <a:ext uri="{FF2B5EF4-FFF2-40B4-BE49-F238E27FC236}">
                <a16:creationId xmlns:a16="http://schemas.microsoft.com/office/drawing/2014/main" id="{1485149C-B7BD-4C79-B99F-A76CCE5F0AE6}"/>
              </a:ext>
            </a:extLst>
          </p:cNvPr>
          <p:cNvSpPr>
            <a:spLocks noGrp="1"/>
          </p:cNvSpPr>
          <p:nvPr/>
        </p:nvSpPr>
        <p:spPr>
          <a:xfrm>
            <a:off x="3429000" y="1666875"/>
            <a:ext cx="2619375" cy="1000125"/>
          </a:xfrm>
          <a:prstGeom prst="roundRect">
            <a:avLst>
              <a:gd name="adj" fmla="val 11429"/>
            </a:avLst>
          </a:prstGeom>
          <a:solidFill>
            <a:srgbClr val="F7E9BB"/>
          </a:solidFill>
          <a:ln w="19050">
            <a:solidFill>
              <a:srgbClr val="D4A62A"/>
            </a:solidFill>
            <a:prstDash val="solid"/>
          </a:ln>
        </p:spPr>
        <p:txBody>
          <a:bodyPr/>
          <a:lstStyle/>
          <a:p>
            <a:endParaRPr lang="en-GB"/>
          </a:p>
        </p:txBody>
      </p:sp>
      <p:sp>
        <p:nvSpPr>
          <p:cNvPr id="7" name="Rectangle 6">
            <a:extLst>
              <a:ext uri="{FF2B5EF4-FFF2-40B4-BE49-F238E27FC236}">
                <a16:creationId xmlns:a16="http://schemas.microsoft.com/office/drawing/2014/main" id="{32FC4CE0-978C-4417-9649-12FE004B51B1}"/>
              </a:ext>
            </a:extLst>
          </p:cNvPr>
          <p:cNvSpPr>
            <a:spLocks noGrp="1"/>
          </p:cNvSpPr>
          <p:nvPr/>
        </p:nvSpPr>
        <p:spPr>
          <a:xfrm>
            <a:off x="3619500" y="1905000"/>
            <a:ext cx="2238375" cy="523875"/>
          </a:xfrm>
          <a:prstGeom prst="rect">
            <a:avLst/>
          </a:prstGeom>
          <a:noFill/>
          <a:ln w="0">
            <a:noFill/>
            <a:prstDash val="solid"/>
          </a:ln>
        </p:spPr>
        <p:txBody>
          <a:bodyPr/>
          <a:lstStyle/>
          <a:p>
            <a:pPr algn="ctr">
              <a:defRPr sz="1575" b="1">
                <a:solidFill>
                  <a:srgbClr val="092A4A"/>
                </a:solidFill>
              </a:defRPr>
            </a:pPr>
            <a:r>
              <a:rPr sz="1575" b="1">
                <a:solidFill>
                  <a:srgbClr val="092A4A"/>
                </a:solidFill>
              </a:rPr>
              <a:t>Use clues to make a sensible guess</a:t>
            </a:r>
          </a:p>
        </p:txBody>
      </p:sp>
      <p:sp>
        <p:nvSpPr>
          <p:cNvPr id="8" name="Rectangle: Rounded Corners 7">
            <a:extLst>
              <a:ext uri="{FF2B5EF4-FFF2-40B4-BE49-F238E27FC236}">
                <a16:creationId xmlns:a16="http://schemas.microsoft.com/office/drawing/2014/main" id="{9A492D18-4E41-4C9C-B995-33D1DABD41B0}"/>
              </a:ext>
            </a:extLst>
          </p:cNvPr>
          <p:cNvSpPr>
            <a:spLocks noGrp="1"/>
          </p:cNvSpPr>
          <p:nvPr/>
        </p:nvSpPr>
        <p:spPr>
          <a:xfrm>
            <a:off x="6334125" y="1666875"/>
            <a:ext cx="2619375" cy="1000125"/>
          </a:xfrm>
          <a:prstGeom prst="roundRect">
            <a:avLst>
              <a:gd name="adj" fmla="val 11429"/>
            </a:avLst>
          </a:prstGeom>
          <a:solidFill>
            <a:srgbClr val="DDEFF6"/>
          </a:solidFill>
          <a:ln w="19050">
            <a:solidFill>
              <a:srgbClr val="1976A8"/>
            </a:solidFill>
            <a:prstDash val="solid"/>
          </a:ln>
        </p:spPr>
        <p:txBody>
          <a:bodyPr/>
          <a:lstStyle/>
          <a:p>
            <a:endParaRPr lang="en-GB"/>
          </a:p>
        </p:txBody>
      </p:sp>
      <p:sp>
        <p:nvSpPr>
          <p:cNvPr id="9" name="Rectangle 8">
            <a:extLst>
              <a:ext uri="{FF2B5EF4-FFF2-40B4-BE49-F238E27FC236}">
                <a16:creationId xmlns:a16="http://schemas.microsoft.com/office/drawing/2014/main" id="{286FCE55-86B4-4018-ADFF-0501A15711E3}"/>
              </a:ext>
            </a:extLst>
          </p:cNvPr>
          <p:cNvSpPr>
            <a:spLocks noGrp="1"/>
          </p:cNvSpPr>
          <p:nvPr/>
        </p:nvSpPr>
        <p:spPr>
          <a:xfrm>
            <a:off x="6524625" y="1905000"/>
            <a:ext cx="2238375" cy="523875"/>
          </a:xfrm>
          <a:prstGeom prst="rect">
            <a:avLst/>
          </a:prstGeom>
          <a:noFill/>
          <a:ln w="0">
            <a:noFill/>
            <a:prstDash val="solid"/>
          </a:ln>
        </p:spPr>
        <p:txBody>
          <a:bodyPr/>
          <a:lstStyle/>
          <a:p>
            <a:pPr algn="ctr">
              <a:defRPr sz="1575" b="1">
                <a:solidFill>
                  <a:srgbClr val="092A4A"/>
                </a:solidFill>
              </a:defRPr>
            </a:pPr>
            <a:r>
              <a:rPr sz="1575" b="1">
                <a:solidFill>
                  <a:srgbClr val="092A4A"/>
                </a:solidFill>
              </a:rPr>
              <a:t>Choose strong describing and action words</a:t>
            </a:r>
          </a:p>
        </p:txBody>
      </p:sp>
      <p:sp>
        <p:nvSpPr>
          <p:cNvPr id="10" name="Rectangle: Rounded Corners 9">
            <a:extLst>
              <a:ext uri="{FF2B5EF4-FFF2-40B4-BE49-F238E27FC236}">
                <a16:creationId xmlns:a16="http://schemas.microsoft.com/office/drawing/2014/main" id="{3AC96E7D-EEBC-434B-BD02-FF4286E17E44}"/>
              </a:ext>
            </a:extLst>
          </p:cNvPr>
          <p:cNvSpPr>
            <a:spLocks noGrp="1"/>
          </p:cNvSpPr>
          <p:nvPr/>
        </p:nvSpPr>
        <p:spPr>
          <a:xfrm>
            <a:off x="9239250" y="1666875"/>
            <a:ext cx="2619375" cy="1000125"/>
          </a:xfrm>
          <a:prstGeom prst="roundRect">
            <a:avLst>
              <a:gd name="adj" fmla="val 11429"/>
            </a:avLst>
          </a:prstGeom>
          <a:solidFill>
            <a:srgbClr val="F7E9BB"/>
          </a:solidFill>
          <a:ln w="19050">
            <a:solidFill>
              <a:srgbClr val="D4A62A"/>
            </a:solidFill>
            <a:prstDash val="solid"/>
          </a:ln>
        </p:spPr>
        <p:txBody>
          <a:bodyPr/>
          <a:lstStyle/>
          <a:p>
            <a:endParaRPr lang="en-GB"/>
          </a:p>
        </p:txBody>
      </p:sp>
      <p:sp>
        <p:nvSpPr>
          <p:cNvPr id="11" name="Rectangle 10">
            <a:extLst>
              <a:ext uri="{FF2B5EF4-FFF2-40B4-BE49-F238E27FC236}">
                <a16:creationId xmlns:a16="http://schemas.microsoft.com/office/drawing/2014/main" id="{88A38AFB-3AF7-4285-89A5-A02F5C4DA1F0}"/>
              </a:ext>
            </a:extLst>
          </p:cNvPr>
          <p:cNvSpPr>
            <a:spLocks noGrp="1"/>
          </p:cNvSpPr>
          <p:nvPr/>
        </p:nvSpPr>
        <p:spPr>
          <a:xfrm>
            <a:off x="9429750" y="1905000"/>
            <a:ext cx="2238375" cy="523875"/>
          </a:xfrm>
          <a:prstGeom prst="rect">
            <a:avLst/>
          </a:prstGeom>
          <a:noFill/>
          <a:ln w="0">
            <a:noFill/>
            <a:prstDash val="solid"/>
          </a:ln>
        </p:spPr>
        <p:txBody>
          <a:bodyPr/>
          <a:lstStyle/>
          <a:p>
            <a:pPr algn="ctr">
              <a:defRPr sz="1575" b="1">
                <a:solidFill>
                  <a:srgbClr val="092A4A"/>
                </a:solidFill>
              </a:defRPr>
            </a:pPr>
            <a:r>
              <a:rPr sz="1575" b="1">
                <a:solidFill>
                  <a:srgbClr val="092A4A"/>
                </a:solidFill>
              </a:rPr>
              <a:t>Write a clear mystery description</a:t>
            </a:r>
          </a:p>
        </p:txBody>
      </p:sp>
      <p:sp>
        <p:nvSpPr>
          <p:cNvPr id="12" name="Rectangle: Rounded Corners 11">
            <a:extLst>
              <a:ext uri="{FF2B5EF4-FFF2-40B4-BE49-F238E27FC236}">
                <a16:creationId xmlns:a16="http://schemas.microsoft.com/office/drawing/2014/main" id="{3350A5CD-CED7-46C3-A9B5-6517D5049A52}"/>
              </a:ext>
            </a:extLst>
          </p:cNvPr>
          <p:cNvSpPr>
            <a:spLocks noGrp="1"/>
          </p:cNvSpPr>
          <p:nvPr/>
        </p:nvSpPr>
        <p:spPr>
          <a:xfrm>
            <a:off x="523875" y="3381375"/>
            <a:ext cx="3619500" cy="714375"/>
          </a:xfrm>
          <a:prstGeom prst="roundRect">
            <a:avLst>
              <a:gd name="adj" fmla="val 16000"/>
            </a:avLst>
          </a:prstGeom>
          <a:solidFill>
            <a:srgbClr val="FFFFFF"/>
          </a:solidFill>
          <a:ln w="19050">
            <a:solidFill>
              <a:srgbClr val="1976A8"/>
            </a:solidFill>
            <a:prstDash val="solid"/>
          </a:ln>
        </p:spPr>
        <p:txBody>
          <a:bodyPr/>
          <a:lstStyle/>
          <a:p>
            <a:endParaRPr lang="en-GB"/>
          </a:p>
        </p:txBody>
      </p:sp>
      <p:sp>
        <p:nvSpPr>
          <p:cNvPr id="13" name="Rectangle 12">
            <a:extLst>
              <a:ext uri="{FF2B5EF4-FFF2-40B4-BE49-F238E27FC236}">
                <a16:creationId xmlns:a16="http://schemas.microsoft.com/office/drawing/2014/main" id="{31BD3958-06E0-4D45-BD80-CF889BC641F6}"/>
              </a:ext>
            </a:extLst>
          </p:cNvPr>
          <p:cNvSpPr>
            <a:spLocks noGrp="1"/>
          </p:cNvSpPr>
          <p:nvPr/>
        </p:nvSpPr>
        <p:spPr>
          <a:xfrm>
            <a:off x="714375" y="3571875"/>
            <a:ext cx="3238500" cy="323850"/>
          </a:xfrm>
          <a:prstGeom prst="rect">
            <a:avLst/>
          </a:prstGeom>
          <a:noFill/>
          <a:ln w="0">
            <a:noFill/>
            <a:prstDash val="solid"/>
          </a:ln>
        </p:spPr>
        <p:txBody>
          <a:bodyPr/>
          <a:lstStyle/>
          <a:p>
            <a:pPr algn="ctr">
              <a:defRPr sz="1575" b="1">
                <a:solidFill>
                  <a:srgbClr val="15324A"/>
                </a:solidFill>
              </a:defRPr>
            </a:pPr>
            <a:r>
              <a:rPr sz="1575" b="1">
                <a:solidFill>
                  <a:srgbClr val="15324A"/>
                </a:solidFill>
              </a:rPr>
              <a:t>10 min • visual hook</a:t>
            </a:r>
          </a:p>
        </p:txBody>
      </p:sp>
      <p:sp>
        <p:nvSpPr>
          <p:cNvPr id="14" name="Rectangle: Rounded Corners 13">
            <a:extLst>
              <a:ext uri="{FF2B5EF4-FFF2-40B4-BE49-F238E27FC236}">
                <a16:creationId xmlns:a16="http://schemas.microsoft.com/office/drawing/2014/main" id="{32011176-2BE2-435A-B2D7-362E410ED30C}"/>
              </a:ext>
            </a:extLst>
          </p:cNvPr>
          <p:cNvSpPr>
            <a:spLocks noGrp="1"/>
          </p:cNvSpPr>
          <p:nvPr/>
        </p:nvSpPr>
        <p:spPr>
          <a:xfrm>
            <a:off x="4429125" y="3381375"/>
            <a:ext cx="3619500" cy="714375"/>
          </a:xfrm>
          <a:prstGeom prst="roundRect">
            <a:avLst>
              <a:gd name="adj" fmla="val 16000"/>
            </a:avLst>
          </a:prstGeom>
          <a:solidFill>
            <a:srgbClr val="FFFFFF"/>
          </a:solidFill>
          <a:ln w="19050">
            <a:solidFill>
              <a:srgbClr val="D4A62A"/>
            </a:solidFill>
            <a:prstDash val="solid"/>
          </a:ln>
        </p:spPr>
        <p:txBody>
          <a:bodyPr/>
          <a:lstStyle/>
          <a:p>
            <a:endParaRPr lang="en-GB"/>
          </a:p>
        </p:txBody>
      </p:sp>
      <p:sp>
        <p:nvSpPr>
          <p:cNvPr id="15" name="Rectangle 14">
            <a:extLst>
              <a:ext uri="{FF2B5EF4-FFF2-40B4-BE49-F238E27FC236}">
                <a16:creationId xmlns:a16="http://schemas.microsoft.com/office/drawing/2014/main" id="{5D65FB8D-ECFF-4125-B723-42899BD2111B}"/>
              </a:ext>
            </a:extLst>
          </p:cNvPr>
          <p:cNvSpPr>
            <a:spLocks noGrp="1"/>
          </p:cNvSpPr>
          <p:nvPr/>
        </p:nvSpPr>
        <p:spPr>
          <a:xfrm>
            <a:off x="4619625" y="3571875"/>
            <a:ext cx="3238500" cy="323850"/>
          </a:xfrm>
          <a:prstGeom prst="rect">
            <a:avLst/>
          </a:prstGeom>
          <a:noFill/>
          <a:ln w="0">
            <a:noFill/>
            <a:prstDash val="solid"/>
          </a:ln>
        </p:spPr>
        <p:txBody>
          <a:bodyPr/>
          <a:lstStyle/>
          <a:p>
            <a:pPr algn="ctr">
              <a:defRPr sz="1575" b="1">
                <a:solidFill>
                  <a:srgbClr val="15324A"/>
                </a:solidFill>
              </a:defRPr>
            </a:pPr>
            <a:r>
              <a:rPr sz="1575" b="1">
                <a:solidFill>
                  <a:srgbClr val="15324A"/>
                </a:solidFill>
              </a:rPr>
              <a:t>20 min • shared reading</a:t>
            </a:r>
          </a:p>
        </p:txBody>
      </p:sp>
      <p:sp>
        <p:nvSpPr>
          <p:cNvPr id="16" name="Rectangle: Rounded Corners 15">
            <a:extLst>
              <a:ext uri="{FF2B5EF4-FFF2-40B4-BE49-F238E27FC236}">
                <a16:creationId xmlns:a16="http://schemas.microsoft.com/office/drawing/2014/main" id="{6FC7A73C-239F-40C1-BF8C-A16D410AD03C}"/>
              </a:ext>
            </a:extLst>
          </p:cNvPr>
          <p:cNvSpPr>
            <a:spLocks noGrp="1"/>
          </p:cNvSpPr>
          <p:nvPr/>
        </p:nvSpPr>
        <p:spPr>
          <a:xfrm>
            <a:off x="8334375" y="3381375"/>
            <a:ext cx="3619500" cy="714375"/>
          </a:xfrm>
          <a:prstGeom prst="roundRect">
            <a:avLst>
              <a:gd name="adj" fmla="val 16000"/>
            </a:avLst>
          </a:prstGeom>
          <a:solidFill>
            <a:srgbClr val="FFFFFF"/>
          </a:solidFill>
          <a:ln w="19050">
            <a:solidFill>
              <a:srgbClr val="1976A8"/>
            </a:solidFill>
            <a:prstDash val="solid"/>
          </a:ln>
        </p:spPr>
        <p:txBody>
          <a:bodyPr/>
          <a:lstStyle/>
          <a:p>
            <a:endParaRPr lang="en-GB"/>
          </a:p>
        </p:txBody>
      </p:sp>
      <p:sp>
        <p:nvSpPr>
          <p:cNvPr id="17" name="Rectangle 16">
            <a:extLst>
              <a:ext uri="{FF2B5EF4-FFF2-40B4-BE49-F238E27FC236}">
                <a16:creationId xmlns:a16="http://schemas.microsoft.com/office/drawing/2014/main" id="{8B957869-301F-4344-A8DB-8C067D91FE37}"/>
              </a:ext>
            </a:extLst>
          </p:cNvPr>
          <p:cNvSpPr>
            <a:spLocks noGrp="1"/>
          </p:cNvSpPr>
          <p:nvPr/>
        </p:nvSpPr>
        <p:spPr>
          <a:xfrm>
            <a:off x="8524875" y="3571875"/>
            <a:ext cx="3238500" cy="323850"/>
          </a:xfrm>
          <a:prstGeom prst="rect">
            <a:avLst/>
          </a:prstGeom>
          <a:noFill/>
          <a:ln w="0">
            <a:noFill/>
            <a:prstDash val="solid"/>
          </a:ln>
        </p:spPr>
        <p:txBody>
          <a:bodyPr/>
          <a:lstStyle/>
          <a:p>
            <a:pPr algn="ctr">
              <a:defRPr sz="1575" b="1">
                <a:solidFill>
                  <a:srgbClr val="15324A"/>
                </a:solidFill>
              </a:defRPr>
            </a:pPr>
            <a:r>
              <a:rPr sz="1575" b="1">
                <a:solidFill>
                  <a:srgbClr val="15324A"/>
                </a:solidFill>
              </a:rPr>
              <a:t>15 min • comprehension</a:t>
            </a:r>
          </a:p>
        </p:txBody>
      </p:sp>
      <p:sp>
        <p:nvSpPr>
          <p:cNvPr id="18" name="Rectangle: Rounded Corners 17">
            <a:extLst>
              <a:ext uri="{FF2B5EF4-FFF2-40B4-BE49-F238E27FC236}">
                <a16:creationId xmlns:a16="http://schemas.microsoft.com/office/drawing/2014/main" id="{AE26035B-5DAB-4AC1-A862-D4D9D800B1F3}"/>
              </a:ext>
            </a:extLst>
          </p:cNvPr>
          <p:cNvSpPr>
            <a:spLocks noGrp="1"/>
          </p:cNvSpPr>
          <p:nvPr/>
        </p:nvSpPr>
        <p:spPr>
          <a:xfrm>
            <a:off x="523875" y="4381500"/>
            <a:ext cx="3619500" cy="714375"/>
          </a:xfrm>
          <a:prstGeom prst="roundRect">
            <a:avLst>
              <a:gd name="adj" fmla="val 16000"/>
            </a:avLst>
          </a:prstGeom>
          <a:solidFill>
            <a:srgbClr val="FFFFFF"/>
          </a:solidFill>
          <a:ln w="19050">
            <a:solidFill>
              <a:srgbClr val="D4A62A"/>
            </a:solidFill>
            <a:prstDash val="solid"/>
          </a:ln>
        </p:spPr>
        <p:txBody>
          <a:bodyPr/>
          <a:lstStyle/>
          <a:p>
            <a:endParaRPr lang="en-GB"/>
          </a:p>
        </p:txBody>
      </p:sp>
      <p:sp>
        <p:nvSpPr>
          <p:cNvPr id="19" name="Rectangle 18">
            <a:extLst>
              <a:ext uri="{FF2B5EF4-FFF2-40B4-BE49-F238E27FC236}">
                <a16:creationId xmlns:a16="http://schemas.microsoft.com/office/drawing/2014/main" id="{A1FEF7AC-5BBF-4624-A0A7-4FDD8E12166A}"/>
              </a:ext>
            </a:extLst>
          </p:cNvPr>
          <p:cNvSpPr>
            <a:spLocks noGrp="1"/>
          </p:cNvSpPr>
          <p:nvPr/>
        </p:nvSpPr>
        <p:spPr>
          <a:xfrm>
            <a:off x="714375" y="4572000"/>
            <a:ext cx="3238500" cy="323850"/>
          </a:xfrm>
          <a:prstGeom prst="rect">
            <a:avLst/>
          </a:prstGeom>
          <a:noFill/>
          <a:ln w="0">
            <a:noFill/>
            <a:prstDash val="solid"/>
          </a:ln>
        </p:spPr>
        <p:txBody>
          <a:bodyPr/>
          <a:lstStyle/>
          <a:p>
            <a:pPr algn="ctr">
              <a:defRPr sz="1575" b="1">
                <a:solidFill>
                  <a:srgbClr val="15324A"/>
                </a:solidFill>
              </a:defRPr>
            </a:pPr>
            <a:r>
              <a:rPr sz="1575" b="1">
                <a:solidFill>
                  <a:srgbClr val="15324A"/>
                </a:solidFill>
              </a:rPr>
              <a:t>15 min • language lab</a:t>
            </a:r>
          </a:p>
        </p:txBody>
      </p:sp>
      <p:sp>
        <p:nvSpPr>
          <p:cNvPr id="20" name="Rectangle: Rounded Corners 19">
            <a:extLst>
              <a:ext uri="{FF2B5EF4-FFF2-40B4-BE49-F238E27FC236}">
                <a16:creationId xmlns:a16="http://schemas.microsoft.com/office/drawing/2014/main" id="{1924F9EF-12D0-48A7-8CD1-55F0F12502FA}"/>
              </a:ext>
            </a:extLst>
          </p:cNvPr>
          <p:cNvSpPr>
            <a:spLocks noGrp="1"/>
          </p:cNvSpPr>
          <p:nvPr/>
        </p:nvSpPr>
        <p:spPr>
          <a:xfrm>
            <a:off x="4429125" y="4381500"/>
            <a:ext cx="3619500" cy="714375"/>
          </a:xfrm>
          <a:prstGeom prst="roundRect">
            <a:avLst>
              <a:gd name="adj" fmla="val 16000"/>
            </a:avLst>
          </a:prstGeom>
          <a:solidFill>
            <a:srgbClr val="FFFFFF"/>
          </a:solidFill>
          <a:ln w="19050">
            <a:solidFill>
              <a:srgbClr val="1976A8"/>
            </a:solidFill>
            <a:prstDash val="solid"/>
          </a:ln>
        </p:spPr>
        <p:txBody>
          <a:bodyPr/>
          <a:lstStyle/>
          <a:p>
            <a:endParaRPr lang="en-GB"/>
          </a:p>
        </p:txBody>
      </p:sp>
      <p:sp>
        <p:nvSpPr>
          <p:cNvPr id="21" name="Rectangle 20">
            <a:extLst>
              <a:ext uri="{FF2B5EF4-FFF2-40B4-BE49-F238E27FC236}">
                <a16:creationId xmlns:a16="http://schemas.microsoft.com/office/drawing/2014/main" id="{B110C938-1AC6-414F-82AF-8BF6B30C233C}"/>
              </a:ext>
            </a:extLst>
          </p:cNvPr>
          <p:cNvSpPr>
            <a:spLocks noGrp="1"/>
          </p:cNvSpPr>
          <p:nvPr/>
        </p:nvSpPr>
        <p:spPr>
          <a:xfrm>
            <a:off x="4619625" y="4572000"/>
            <a:ext cx="3238500" cy="323850"/>
          </a:xfrm>
          <a:prstGeom prst="rect">
            <a:avLst/>
          </a:prstGeom>
          <a:noFill/>
          <a:ln w="0">
            <a:noFill/>
            <a:prstDash val="solid"/>
          </a:ln>
        </p:spPr>
        <p:txBody>
          <a:bodyPr/>
          <a:lstStyle/>
          <a:p>
            <a:pPr algn="ctr">
              <a:defRPr sz="1575" b="1">
                <a:solidFill>
                  <a:srgbClr val="15324A"/>
                </a:solidFill>
              </a:defRPr>
            </a:pPr>
            <a:r>
              <a:rPr sz="1575" b="1">
                <a:solidFill>
                  <a:srgbClr val="15324A"/>
                </a:solidFill>
              </a:rPr>
              <a:t>20 min • independent writing</a:t>
            </a:r>
          </a:p>
        </p:txBody>
      </p:sp>
      <p:sp>
        <p:nvSpPr>
          <p:cNvPr id="22" name="Rectangle: Rounded Corners 21">
            <a:extLst>
              <a:ext uri="{FF2B5EF4-FFF2-40B4-BE49-F238E27FC236}">
                <a16:creationId xmlns:a16="http://schemas.microsoft.com/office/drawing/2014/main" id="{8C407B21-326A-4411-8BEF-7E76061A1092}"/>
              </a:ext>
            </a:extLst>
          </p:cNvPr>
          <p:cNvSpPr>
            <a:spLocks noGrp="1"/>
          </p:cNvSpPr>
          <p:nvPr/>
        </p:nvSpPr>
        <p:spPr>
          <a:xfrm>
            <a:off x="8334375" y="4381500"/>
            <a:ext cx="3619500" cy="714375"/>
          </a:xfrm>
          <a:prstGeom prst="roundRect">
            <a:avLst>
              <a:gd name="adj" fmla="val 16000"/>
            </a:avLst>
          </a:prstGeom>
          <a:solidFill>
            <a:srgbClr val="FFFFFF"/>
          </a:solidFill>
          <a:ln w="19050">
            <a:solidFill>
              <a:srgbClr val="D4A62A"/>
            </a:solidFill>
            <a:prstDash val="solid"/>
          </a:ln>
        </p:spPr>
        <p:txBody>
          <a:bodyPr/>
          <a:lstStyle/>
          <a:p>
            <a:endParaRPr lang="en-GB"/>
          </a:p>
        </p:txBody>
      </p:sp>
      <p:sp>
        <p:nvSpPr>
          <p:cNvPr id="23" name="Rectangle 22">
            <a:extLst>
              <a:ext uri="{FF2B5EF4-FFF2-40B4-BE49-F238E27FC236}">
                <a16:creationId xmlns:a16="http://schemas.microsoft.com/office/drawing/2014/main" id="{A519F8AB-70A8-4BB7-8595-6F3D81A9E66C}"/>
              </a:ext>
            </a:extLst>
          </p:cNvPr>
          <p:cNvSpPr>
            <a:spLocks noGrp="1"/>
          </p:cNvSpPr>
          <p:nvPr/>
        </p:nvSpPr>
        <p:spPr>
          <a:xfrm>
            <a:off x="8524875" y="4572000"/>
            <a:ext cx="3238500" cy="323850"/>
          </a:xfrm>
          <a:prstGeom prst="rect">
            <a:avLst/>
          </a:prstGeom>
          <a:noFill/>
          <a:ln w="0">
            <a:noFill/>
            <a:prstDash val="solid"/>
          </a:ln>
        </p:spPr>
        <p:txBody>
          <a:bodyPr/>
          <a:lstStyle/>
          <a:p>
            <a:pPr algn="ctr">
              <a:defRPr sz="1575" b="1">
                <a:solidFill>
                  <a:srgbClr val="15324A"/>
                </a:solidFill>
              </a:defRPr>
            </a:pPr>
            <a:r>
              <a:rPr sz="1575" b="1">
                <a:solidFill>
                  <a:srgbClr val="15324A"/>
                </a:solidFill>
              </a:rPr>
              <a:t>10 min • review and exit</a:t>
            </a:r>
          </a:p>
        </p:txBody>
      </p:sp>
      <p:sp>
        <p:nvSpPr>
          <p:cNvPr id="24" name="Rectangle 23">
            <a:extLst>
              <a:ext uri="{FF2B5EF4-FFF2-40B4-BE49-F238E27FC236}">
                <a16:creationId xmlns:a16="http://schemas.microsoft.com/office/drawing/2014/main" id="{DBC6C8CD-2984-4190-ADA1-0003D27CCF7E}"/>
              </a:ext>
            </a:extLst>
          </p:cNvPr>
          <p:cNvSpPr>
            <a:spLocks noGrp="1"/>
          </p:cNvSpPr>
          <p:nvPr/>
        </p:nvSpPr>
        <p:spPr>
          <a:xfrm>
            <a:off x="2476500" y="5715000"/>
            <a:ext cx="7239000" cy="333375"/>
          </a:xfrm>
          <a:prstGeom prst="rect">
            <a:avLst/>
          </a:prstGeom>
          <a:noFill/>
          <a:ln w="0">
            <a:noFill/>
            <a:prstDash val="solid"/>
          </a:ln>
        </p:spPr>
        <p:txBody>
          <a:bodyPr/>
          <a:lstStyle/>
          <a:p>
            <a:pPr algn="ctr">
              <a:defRPr sz="1725" b="1">
                <a:solidFill>
                  <a:srgbClr val="2E7D6D"/>
                </a:solidFill>
              </a:defRPr>
            </a:pPr>
            <a:r>
              <a:rPr sz="1725" b="1">
                <a:solidFill>
                  <a:srgbClr val="2E7D6D"/>
                </a:solidFill>
              </a:rPr>
              <a:t>Accessible throughout: speak • point • draw • type • write</a:t>
            </a:r>
          </a:p>
        </p:txBody>
      </p:sp>
      <p:sp>
        <p:nvSpPr>
          <p:cNvPr id="25" name="Rectangle 24">
            <a:extLst>
              <a:ext uri="{FF2B5EF4-FFF2-40B4-BE49-F238E27FC236}">
                <a16:creationId xmlns:a16="http://schemas.microsoft.com/office/drawing/2014/main" id="{7BA36241-5E73-4180-B5DA-8D57D19690EC}"/>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26" name="Rectangle 25">
            <a:extLst>
              <a:ext uri="{FF2B5EF4-FFF2-40B4-BE49-F238E27FC236}">
                <a16:creationId xmlns:a16="http://schemas.microsoft.com/office/drawing/2014/main" id="{03F1880E-3329-4684-A5E7-B5672C2AC8F5}"/>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2</a:t>
            </a:r>
          </a:p>
        </p:txBody>
      </p:sp>
    </p:spTree>
    <p:extLst>
      <p:ext uri="{BB962C8B-B14F-4D97-AF65-F5344CB8AC3E}">
        <p14:creationId xmlns:p14="http://schemas.microsoft.com/office/powerpoint/2010/main" val="262062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DEFF6"/>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A1DBA01-803B-419F-9B3D-0174BF83EDE7}"/>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90-MINUTE SAMPLE SESSION • KS1–KS2</a:t>
            </a:r>
          </a:p>
        </p:txBody>
      </p:sp>
      <p:sp>
        <p:nvSpPr>
          <p:cNvPr id="2" name="Rectangle 1">
            <a:extLst>
              <a:ext uri="{FF2B5EF4-FFF2-40B4-BE49-F238E27FC236}">
                <a16:creationId xmlns:a16="http://schemas.microsoft.com/office/drawing/2014/main" id="{72D91F2B-A4B1-4CFA-8E4E-EA90E9EFFE06}"/>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Look closely: what do you think happened?</a:t>
            </a:r>
          </a:p>
        </p:txBody>
      </p:sp>
      <p:sp>
        <p:nvSpPr>
          <p:cNvPr id="3" name="Rectangle 2">
            <a:extLst>
              <a:ext uri="{FF2B5EF4-FFF2-40B4-BE49-F238E27FC236}">
                <a16:creationId xmlns:a16="http://schemas.microsoft.com/office/drawing/2014/main" id="{086D64F1-5A0D-473C-978F-E974697A73AC}"/>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3">
            <a:extLst>
              <a:ext uri="{FF2B5EF4-FFF2-40B4-BE49-F238E27FC236}">
                <a16:creationId xmlns:a16="http://schemas.microsoft.com/office/drawing/2014/main" id="{8274590C-9646-4DD9-9290-E836CCA3919E}"/>
              </a:ext>
            </a:extLst>
          </p:cNvPr>
          <p:cNvSpPr>
            <a:spLocks noGrp="1"/>
          </p:cNvSpPr>
          <p:nvPr/>
        </p:nvSpPr>
        <p:spPr>
          <a:xfrm>
            <a:off x="1047750" y="1571625"/>
            <a:ext cx="10096500" cy="428625"/>
          </a:xfrm>
          <a:prstGeom prst="rect">
            <a:avLst/>
          </a:prstGeom>
          <a:noFill/>
          <a:ln w="0">
            <a:noFill/>
            <a:prstDash val="solid"/>
          </a:ln>
        </p:spPr>
        <p:txBody>
          <a:bodyPr/>
          <a:lstStyle/>
          <a:p>
            <a:pPr algn="ctr">
              <a:defRPr sz="2100" b="1">
                <a:solidFill>
                  <a:srgbClr val="092A4A"/>
                </a:solidFill>
              </a:defRPr>
            </a:pPr>
            <a:r>
              <a:rPr sz="2100" b="1">
                <a:solidFill>
                  <a:srgbClr val="092A4A"/>
                </a:solidFill>
              </a:rPr>
              <a:t>Look at the picture. Use what you can see to share an idea.</a:t>
            </a:r>
          </a:p>
        </p:txBody>
      </p:sp>
      <p:sp>
        <p:nvSpPr>
          <p:cNvPr id="5" name="Rectangle: Rounded Corners 4">
            <a:extLst>
              <a:ext uri="{FF2B5EF4-FFF2-40B4-BE49-F238E27FC236}">
                <a16:creationId xmlns:a16="http://schemas.microsoft.com/office/drawing/2014/main" id="{DCD7FA1A-D231-4A36-916C-6894CD531326}"/>
              </a:ext>
            </a:extLst>
          </p:cNvPr>
          <p:cNvSpPr>
            <a:spLocks noGrp="1"/>
          </p:cNvSpPr>
          <p:nvPr/>
        </p:nvSpPr>
        <p:spPr>
          <a:xfrm>
            <a:off x="523875" y="2524125"/>
            <a:ext cx="2619375" cy="2000250"/>
          </a:xfrm>
          <a:prstGeom prst="roundRect">
            <a:avLst>
              <a:gd name="adj" fmla="val 5714"/>
            </a:avLst>
          </a:prstGeom>
          <a:solidFill>
            <a:srgbClr val="FFFFFF"/>
          </a:solidFill>
          <a:ln w="19050">
            <a:solidFill>
              <a:srgbClr val="1976A8"/>
            </a:solidFill>
            <a:prstDash val="solid"/>
          </a:ln>
        </p:spPr>
        <p:txBody>
          <a:bodyPr/>
          <a:lstStyle/>
          <a:p>
            <a:endParaRPr lang="en-GB"/>
          </a:p>
        </p:txBody>
      </p:sp>
      <p:sp>
        <p:nvSpPr>
          <p:cNvPr id="6" name="Rectangle 5">
            <a:extLst>
              <a:ext uri="{FF2B5EF4-FFF2-40B4-BE49-F238E27FC236}">
                <a16:creationId xmlns:a16="http://schemas.microsoft.com/office/drawing/2014/main" id="{DC3B035E-7ECC-436E-9894-2A0179460D8A}"/>
              </a:ext>
            </a:extLst>
          </p:cNvPr>
          <p:cNvSpPr>
            <a:spLocks noGrp="1"/>
          </p:cNvSpPr>
          <p:nvPr/>
        </p:nvSpPr>
        <p:spPr>
          <a:xfrm>
            <a:off x="714375" y="2809875"/>
            <a:ext cx="2238375" cy="361950"/>
          </a:xfrm>
          <a:prstGeom prst="rect">
            <a:avLst/>
          </a:prstGeom>
          <a:noFill/>
          <a:ln w="0">
            <a:noFill/>
            <a:prstDash val="solid"/>
          </a:ln>
        </p:spPr>
        <p:txBody>
          <a:bodyPr/>
          <a:lstStyle/>
          <a:p>
            <a:pPr algn="ctr">
              <a:defRPr sz="1725" b="1">
                <a:solidFill>
                  <a:srgbClr val="092A4A"/>
                </a:solidFill>
              </a:defRPr>
            </a:pPr>
            <a:r>
              <a:rPr sz="1725" b="1">
                <a:solidFill>
                  <a:srgbClr val="092A4A"/>
                </a:solidFill>
              </a:rPr>
              <a:t>SPOT</a:t>
            </a:r>
          </a:p>
        </p:txBody>
      </p:sp>
      <p:sp>
        <p:nvSpPr>
          <p:cNvPr id="7" name="Rectangle 6">
            <a:extLst>
              <a:ext uri="{FF2B5EF4-FFF2-40B4-BE49-F238E27FC236}">
                <a16:creationId xmlns:a16="http://schemas.microsoft.com/office/drawing/2014/main" id="{F0778D3C-6A9D-4CDD-BED1-2A5712EBCE5E}"/>
              </a:ext>
            </a:extLst>
          </p:cNvPr>
          <p:cNvSpPr>
            <a:spLocks noGrp="1"/>
          </p:cNvSpPr>
          <p:nvPr/>
        </p:nvSpPr>
        <p:spPr>
          <a:xfrm>
            <a:off x="809625" y="3476625"/>
            <a:ext cx="2047875" cy="523875"/>
          </a:xfrm>
          <a:prstGeom prst="rect">
            <a:avLst/>
          </a:prstGeom>
          <a:noFill/>
          <a:ln w="0">
            <a:noFill/>
            <a:prstDash val="solid"/>
          </a:ln>
        </p:spPr>
        <p:txBody>
          <a:bodyPr/>
          <a:lstStyle/>
          <a:p>
            <a:pPr algn="ctr">
              <a:defRPr sz="1575" b="0">
                <a:solidFill>
                  <a:srgbClr val="15324A"/>
                </a:solidFill>
              </a:defRPr>
            </a:pPr>
            <a:r>
              <a:rPr sz="1575" b="0">
                <a:solidFill>
                  <a:srgbClr val="15324A"/>
                </a:solidFill>
              </a:rPr>
              <a:t>Name three things you can see.</a:t>
            </a:r>
          </a:p>
        </p:txBody>
      </p:sp>
      <p:sp>
        <p:nvSpPr>
          <p:cNvPr id="8" name="Rectangle: Rounded Corners 7">
            <a:extLst>
              <a:ext uri="{FF2B5EF4-FFF2-40B4-BE49-F238E27FC236}">
                <a16:creationId xmlns:a16="http://schemas.microsoft.com/office/drawing/2014/main" id="{43D685D2-B008-4B03-AF63-D4C615866C2C}"/>
              </a:ext>
            </a:extLst>
          </p:cNvPr>
          <p:cNvSpPr>
            <a:spLocks noGrp="1"/>
          </p:cNvSpPr>
          <p:nvPr/>
        </p:nvSpPr>
        <p:spPr>
          <a:xfrm>
            <a:off x="3429000" y="2524125"/>
            <a:ext cx="2619375" cy="2000250"/>
          </a:xfrm>
          <a:prstGeom prst="roundRect">
            <a:avLst>
              <a:gd name="adj" fmla="val 5714"/>
            </a:avLst>
          </a:prstGeom>
          <a:solidFill>
            <a:srgbClr val="F7E9BB"/>
          </a:solidFill>
          <a:ln w="19050">
            <a:solidFill>
              <a:srgbClr val="D4A62A"/>
            </a:solidFill>
            <a:prstDash val="solid"/>
          </a:ln>
        </p:spPr>
        <p:txBody>
          <a:bodyPr/>
          <a:lstStyle/>
          <a:p>
            <a:endParaRPr lang="en-GB"/>
          </a:p>
        </p:txBody>
      </p:sp>
      <p:sp>
        <p:nvSpPr>
          <p:cNvPr id="9" name="Rectangle 8">
            <a:extLst>
              <a:ext uri="{FF2B5EF4-FFF2-40B4-BE49-F238E27FC236}">
                <a16:creationId xmlns:a16="http://schemas.microsoft.com/office/drawing/2014/main" id="{553506AC-308F-4E8B-95D1-39174D313F5C}"/>
              </a:ext>
            </a:extLst>
          </p:cNvPr>
          <p:cNvSpPr>
            <a:spLocks noGrp="1"/>
          </p:cNvSpPr>
          <p:nvPr/>
        </p:nvSpPr>
        <p:spPr>
          <a:xfrm>
            <a:off x="3619500" y="2809875"/>
            <a:ext cx="2238375" cy="361950"/>
          </a:xfrm>
          <a:prstGeom prst="rect">
            <a:avLst/>
          </a:prstGeom>
          <a:noFill/>
          <a:ln w="0">
            <a:noFill/>
            <a:prstDash val="solid"/>
          </a:ln>
        </p:spPr>
        <p:txBody>
          <a:bodyPr/>
          <a:lstStyle/>
          <a:p>
            <a:pPr algn="ctr">
              <a:defRPr sz="1725" b="1">
                <a:solidFill>
                  <a:srgbClr val="092A4A"/>
                </a:solidFill>
              </a:defRPr>
            </a:pPr>
            <a:r>
              <a:rPr sz="1725" b="1">
                <a:solidFill>
                  <a:srgbClr val="092A4A"/>
                </a:solidFill>
              </a:rPr>
              <a:t>THINK</a:t>
            </a:r>
          </a:p>
        </p:txBody>
      </p:sp>
      <p:sp>
        <p:nvSpPr>
          <p:cNvPr id="10" name="Rectangle 9">
            <a:extLst>
              <a:ext uri="{FF2B5EF4-FFF2-40B4-BE49-F238E27FC236}">
                <a16:creationId xmlns:a16="http://schemas.microsoft.com/office/drawing/2014/main" id="{5BD451D0-E233-461D-B760-C3E0E8F535B0}"/>
              </a:ext>
            </a:extLst>
          </p:cNvPr>
          <p:cNvSpPr>
            <a:spLocks noGrp="1"/>
          </p:cNvSpPr>
          <p:nvPr/>
        </p:nvSpPr>
        <p:spPr>
          <a:xfrm>
            <a:off x="3714750" y="3476625"/>
            <a:ext cx="2047875" cy="523875"/>
          </a:xfrm>
          <a:prstGeom prst="rect">
            <a:avLst/>
          </a:prstGeom>
          <a:noFill/>
          <a:ln w="0">
            <a:noFill/>
            <a:prstDash val="solid"/>
          </a:ln>
        </p:spPr>
        <p:txBody>
          <a:bodyPr/>
          <a:lstStyle/>
          <a:p>
            <a:pPr algn="ctr">
              <a:defRPr sz="1575" b="0">
                <a:solidFill>
                  <a:srgbClr val="15324A"/>
                </a:solidFill>
              </a:defRPr>
            </a:pPr>
            <a:r>
              <a:rPr sz="1575" b="0">
                <a:solidFill>
                  <a:srgbClr val="15324A"/>
                </a:solidFill>
              </a:rPr>
              <a:t>What might have happened?</a:t>
            </a:r>
          </a:p>
        </p:txBody>
      </p:sp>
      <p:sp>
        <p:nvSpPr>
          <p:cNvPr id="11" name="Rectangle: Rounded Corners 10">
            <a:extLst>
              <a:ext uri="{FF2B5EF4-FFF2-40B4-BE49-F238E27FC236}">
                <a16:creationId xmlns:a16="http://schemas.microsoft.com/office/drawing/2014/main" id="{F0C695AB-F557-4700-A6BC-FDA96A6084E4}"/>
              </a:ext>
            </a:extLst>
          </p:cNvPr>
          <p:cNvSpPr>
            <a:spLocks noGrp="1"/>
          </p:cNvSpPr>
          <p:nvPr/>
        </p:nvSpPr>
        <p:spPr>
          <a:xfrm>
            <a:off x="6334125" y="2524125"/>
            <a:ext cx="2619375" cy="2000250"/>
          </a:xfrm>
          <a:prstGeom prst="roundRect">
            <a:avLst>
              <a:gd name="adj" fmla="val 5714"/>
            </a:avLst>
          </a:prstGeom>
          <a:solidFill>
            <a:srgbClr val="FFFFFF"/>
          </a:solidFill>
          <a:ln w="19050">
            <a:solidFill>
              <a:srgbClr val="1976A8"/>
            </a:solidFill>
            <a:prstDash val="solid"/>
          </a:ln>
        </p:spPr>
        <p:txBody>
          <a:bodyPr/>
          <a:lstStyle/>
          <a:p>
            <a:endParaRPr lang="en-GB"/>
          </a:p>
        </p:txBody>
      </p:sp>
      <p:sp>
        <p:nvSpPr>
          <p:cNvPr id="12" name="Rectangle 11">
            <a:extLst>
              <a:ext uri="{FF2B5EF4-FFF2-40B4-BE49-F238E27FC236}">
                <a16:creationId xmlns:a16="http://schemas.microsoft.com/office/drawing/2014/main" id="{DBCB8D5E-278D-483C-86B1-91376675DD6C}"/>
              </a:ext>
            </a:extLst>
          </p:cNvPr>
          <p:cNvSpPr>
            <a:spLocks noGrp="1"/>
          </p:cNvSpPr>
          <p:nvPr/>
        </p:nvSpPr>
        <p:spPr>
          <a:xfrm>
            <a:off x="6524625" y="2809875"/>
            <a:ext cx="2238375" cy="361950"/>
          </a:xfrm>
          <a:prstGeom prst="rect">
            <a:avLst/>
          </a:prstGeom>
          <a:noFill/>
          <a:ln w="0">
            <a:noFill/>
            <a:prstDash val="solid"/>
          </a:ln>
        </p:spPr>
        <p:txBody>
          <a:bodyPr/>
          <a:lstStyle/>
          <a:p>
            <a:pPr algn="ctr">
              <a:defRPr sz="1725" b="1">
                <a:solidFill>
                  <a:srgbClr val="092A4A"/>
                </a:solidFill>
              </a:defRPr>
            </a:pPr>
            <a:r>
              <a:rPr sz="1725" b="1">
                <a:solidFill>
                  <a:srgbClr val="092A4A"/>
                </a:solidFill>
              </a:rPr>
              <a:t>ASK</a:t>
            </a:r>
          </a:p>
        </p:txBody>
      </p:sp>
      <p:sp>
        <p:nvSpPr>
          <p:cNvPr id="13" name="Rectangle 12">
            <a:extLst>
              <a:ext uri="{FF2B5EF4-FFF2-40B4-BE49-F238E27FC236}">
                <a16:creationId xmlns:a16="http://schemas.microsoft.com/office/drawing/2014/main" id="{2E31B514-82FC-4E86-B0ED-DDA807721374}"/>
              </a:ext>
            </a:extLst>
          </p:cNvPr>
          <p:cNvSpPr>
            <a:spLocks noGrp="1"/>
          </p:cNvSpPr>
          <p:nvPr/>
        </p:nvSpPr>
        <p:spPr>
          <a:xfrm>
            <a:off x="6619875" y="3476625"/>
            <a:ext cx="2047875" cy="523875"/>
          </a:xfrm>
          <a:prstGeom prst="rect">
            <a:avLst/>
          </a:prstGeom>
          <a:noFill/>
          <a:ln w="0">
            <a:noFill/>
            <a:prstDash val="solid"/>
          </a:ln>
        </p:spPr>
        <p:txBody>
          <a:bodyPr/>
          <a:lstStyle/>
          <a:p>
            <a:pPr algn="ctr">
              <a:defRPr sz="1575" b="0">
                <a:solidFill>
                  <a:srgbClr val="15324A"/>
                </a:solidFill>
              </a:defRPr>
            </a:pPr>
            <a:r>
              <a:rPr sz="1575" b="0">
                <a:solidFill>
                  <a:srgbClr val="15324A"/>
                </a:solidFill>
              </a:rPr>
              <a:t>What would you like to know?</a:t>
            </a:r>
          </a:p>
        </p:txBody>
      </p:sp>
      <p:sp>
        <p:nvSpPr>
          <p:cNvPr id="14" name="Rectangle: Rounded Corners 13">
            <a:extLst>
              <a:ext uri="{FF2B5EF4-FFF2-40B4-BE49-F238E27FC236}">
                <a16:creationId xmlns:a16="http://schemas.microsoft.com/office/drawing/2014/main" id="{E18C6480-9719-418D-92A6-14830A9D5643}"/>
              </a:ext>
            </a:extLst>
          </p:cNvPr>
          <p:cNvSpPr>
            <a:spLocks noGrp="1"/>
          </p:cNvSpPr>
          <p:nvPr/>
        </p:nvSpPr>
        <p:spPr>
          <a:xfrm>
            <a:off x="9239250" y="2524125"/>
            <a:ext cx="2619375" cy="2000250"/>
          </a:xfrm>
          <a:prstGeom prst="roundRect">
            <a:avLst>
              <a:gd name="adj" fmla="val 5714"/>
            </a:avLst>
          </a:prstGeom>
          <a:solidFill>
            <a:srgbClr val="F7E9BB"/>
          </a:solidFill>
          <a:ln w="19050">
            <a:solidFill>
              <a:srgbClr val="D4A62A"/>
            </a:solidFill>
            <a:prstDash val="solid"/>
          </a:ln>
        </p:spPr>
        <p:txBody>
          <a:bodyPr/>
          <a:lstStyle/>
          <a:p>
            <a:endParaRPr lang="en-GB"/>
          </a:p>
        </p:txBody>
      </p:sp>
      <p:sp>
        <p:nvSpPr>
          <p:cNvPr id="15" name="Rectangle 14">
            <a:extLst>
              <a:ext uri="{FF2B5EF4-FFF2-40B4-BE49-F238E27FC236}">
                <a16:creationId xmlns:a16="http://schemas.microsoft.com/office/drawing/2014/main" id="{8FA8884F-74C0-46AB-8619-562CF2A4EADA}"/>
              </a:ext>
            </a:extLst>
          </p:cNvPr>
          <p:cNvSpPr>
            <a:spLocks noGrp="1"/>
          </p:cNvSpPr>
          <p:nvPr/>
        </p:nvSpPr>
        <p:spPr>
          <a:xfrm>
            <a:off x="9429750" y="2809875"/>
            <a:ext cx="2238375" cy="361950"/>
          </a:xfrm>
          <a:prstGeom prst="rect">
            <a:avLst/>
          </a:prstGeom>
          <a:noFill/>
          <a:ln w="0">
            <a:noFill/>
            <a:prstDash val="solid"/>
          </a:ln>
        </p:spPr>
        <p:txBody>
          <a:bodyPr/>
          <a:lstStyle/>
          <a:p>
            <a:pPr algn="ctr">
              <a:defRPr sz="1725" b="1">
                <a:solidFill>
                  <a:srgbClr val="092A4A"/>
                </a:solidFill>
              </a:defRPr>
            </a:pPr>
            <a:r>
              <a:rPr sz="1725" b="1">
                <a:solidFill>
                  <a:srgbClr val="092A4A"/>
                </a:solidFill>
              </a:rPr>
              <a:t>GUESS</a:t>
            </a:r>
          </a:p>
        </p:txBody>
      </p:sp>
      <p:sp>
        <p:nvSpPr>
          <p:cNvPr id="16" name="Rectangle 15">
            <a:extLst>
              <a:ext uri="{FF2B5EF4-FFF2-40B4-BE49-F238E27FC236}">
                <a16:creationId xmlns:a16="http://schemas.microsoft.com/office/drawing/2014/main" id="{DF18FDF1-381F-456C-8026-F84E607A6D39}"/>
              </a:ext>
            </a:extLst>
          </p:cNvPr>
          <p:cNvSpPr>
            <a:spLocks noGrp="1"/>
          </p:cNvSpPr>
          <p:nvPr/>
        </p:nvSpPr>
        <p:spPr>
          <a:xfrm>
            <a:off x="9525000" y="3476625"/>
            <a:ext cx="2047875" cy="523875"/>
          </a:xfrm>
          <a:prstGeom prst="rect">
            <a:avLst/>
          </a:prstGeom>
          <a:noFill/>
          <a:ln w="0">
            <a:noFill/>
            <a:prstDash val="solid"/>
          </a:ln>
        </p:spPr>
        <p:txBody>
          <a:bodyPr/>
          <a:lstStyle/>
          <a:p>
            <a:pPr algn="ctr">
              <a:defRPr sz="1575" b="0">
                <a:solidFill>
                  <a:srgbClr val="15324A"/>
                </a:solidFill>
              </a:defRPr>
            </a:pPr>
            <a:r>
              <a:rPr sz="1575" b="0">
                <a:solidFill>
                  <a:srgbClr val="15324A"/>
                </a:solidFill>
              </a:rPr>
              <a:t>What might happen next?</a:t>
            </a:r>
          </a:p>
        </p:txBody>
      </p:sp>
      <p:sp>
        <p:nvSpPr>
          <p:cNvPr id="17" name="Rectangle 16">
            <a:extLst>
              <a:ext uri="{FF2B5EF4-FFF2-40B4-BE49-F238E27FC236}">
                <a16:creationId xmlns:a16="http://schemas.microsoft.com/office/drawing/2014/main" id="{D5D75FF8-1074-4F4B-B015-5C94C8FB0B30}"/>
              </a:ext>
            </a:extLst>
          </p:cNvPr>
          <p:cNvSpPr>
            <a:spLocks noGrp="1"/>
          </p:cNvSpPr>
          <p:nvPr/>
        </p:nvSpPr>
        <p:spPr>
          <a:xfrm>
            <a:off x="3286125" y="5334000"/>
            <a:ext cx="5619750" cy="381000"/>
          </a:xfrm>
          <a:prstGeom prst="rect">
            <a:avLst/>
          </a:prstGeom>
          <a:noFill/>
          <a:ln w="0">
            <a:noFill/>
            <a:prstDash val="solid"/>
          </a:ln>
        </p:spPr>
        <p:txBody>
          <a:bodyPr/>
          <a:lstStyle/>
          <a:p>
            <a:pPr algn="ctr">
              <a:defRPr sz="1800" b="1">
                <a:solidFill>
                  <a:srgbClr val="2E7D6D"/>
                </a:solidFill>
              </a:defRPr>
            </a:pPr>
            <a:r>
              <a:rPr sz="1800" b="1">
                <a:solidFill>
                  <a:srgbClr val="2E7D6D"/>
                </a:solidFill>
              </a:rPr>
              <a:t>Say: I can see… I think… Maybe…</a:t>
            </a:r>
          </a:p>
        </p:txBody>
      </p:sp>
      <p:sp>
        <p:nvSpPr>
          <p:cNvPr id="18" name="Rectangle 17">
            <a:extLst>
              <a:ext uri="{FF2B5EF4-FFF2-40B4-BE49-F238E27FC236}">
                <a16:creationId xmlns:a16="http://schemas.microsoft.com/office/drawing/2014/main" id="{B5C6D39B-2673-48E5-9A80-4321EF47E866}"/>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19" name="Rectangle 18">
            <a:extLst>
              <a:ext uri="{FF2B5EF4-FFF2-40B4-BE49-F238E27FC236}">
                <a16:creationId xmlns:a16="http://schemas.microsoft.com/office/drawing/2014/main" id="{7F78D6CA-31AB-49C9-B69D-2018ABFB85CB}"/>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3</a:t>
            </a:r>
          </a:p>
        </p:txBody>
      </p:sp>
    </p:spTree>
    <p:extLst>
      <p:ext uri="{BB962C8B-B14F-4D97-AF65-F5344CB8AC3E}">
        <p14:creationId xmlns:p14="http://schemas.microsoft.com/office/powerpoint/2010/main" val="510250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61D35"/>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srcRect t="27" b="2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D6085C1A-F845-4FF8-AA51-F4D589E58836}"/>
              </a:ext>
            </a:extLst>
          </p:cNvPr>
          <p:cNvSpPr>
            <a:spLocks noGrp="1"/>
          </p:cNvSpPr>
          <p:nvPr/>
        </p:nvSpPr>
        <p:spPr>
          <a:xfrm>
            <a:off x="552450" y="361950"/>
            <a:ext cx="333375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SHARED READING</a:t>
            </a:r>
          </a:p>
        </p:txBody>
      </p:sp>
      <p:sp>
        <p:nvSpPr>
          <p:cNvPr id="3" name="Rectangle 2">
            <a:extLst>
              <a:ext uri="{FF2B5EF4-FFF2-40B4-BE49-F238E27FC236}">
                <a16:creationId xmlns:a16="http://schemas.microsoft.com/office/drawing/2014/main" id="{F13F46AF-08D4-4930-A96A-F6928D39F2F4}"/>
              </a:ext>
            </a:extLst>
          </p:cNvPr>
          <p:cNvSpPr>
            <a:spLocks noGrp="1"/>
          </p:cNvSpPr>
          <p:nvPr/>
        </p:nvSpPr>
        <p:spPr>
          <a:xfrm>
            <a:off x="552450" y="762000"/>
            <a:ext cx="5905500" cy="495300"/>
          </a:xfrm>
          <a:prstGeom prst="rect">
            <a:avLst/>
          </a:prstGeom>
          <a:noFill/>
          <a:ln w="0">
            <a:noFill/>
            <a:prstDash val="solid"/>
          </a:ln>
        </p:spPr>
        <p:txBody>
          <a:bodyPr/>
          <a:lstStyle/>
          <a:p>
            <a:pPr algn="l">
              <a:defRPr sz="2850" b="1">
                <a:solidFill>
                  <a:srgbClr val="FFFFFF"/>
                </a:solidFill>
              </a:defRPr>
            </a:pPr>
            <a:r>
              <a:rPr sz="2850" b="1">
                <a:solidFill>
                  <a:srgbClr val="FFFFFF"/>
                </a:solidFill>
              </a:rPr>
              <a:t>The Vanishing Lighthouse</a:t>
            </a:r>
          </a:p>
        </p:txBody>
      </p:sp>
      <p:sp>
        <p:nvSpPr>
          <p:cNvPr id="4" name="Rectangle 3">
            <a:extLst>
              <a:ext uri="{FF2B5EF4-FFF2-40B4-BE49-F238E27FC236}">
                <a16:creationId xmlns:a16="http://schemas.microsoft.com/office/drawing/2014/main" id="{CEB895BA-8ABF-4E51-A56F-46ABC7038C21}"/>
              </a:ext>
            </a:extLst>
          </p:cNvPr>
          <p:cNvSpPr>
            <a:spLocks noGrp="1"/>
          </p:cNvSpPr>
          <p:nvPr/>
        </p:nvSpPr>
        <p:spPr>
          <a:xfrm>
            <a:off x="552450" y="1571625"/>
            <a:ext cx="6000750" cy="3238500"/>
          </a:xfrm>
          <a:prstGeom prst="rect">
            <a:avLst/>
          </a:prstGeom>
          <a:noFill/>
          <a:ln w="0">
            <a:noFill/>
            <a:prstDash val="solid"/>
          </a:ln>
        </p:spPr>
        <p:txBody>
          <a:bodyPr/>
          <a:lstStyle/>
          <a:p>
            <a:pPr algn="l">
              <a:defRPr sz="1950" b="1">
                <a:solidFill>
                  <a:srgbClr val="FFF8EA"/>
                </a:solidFill>
              </a:defRPr>
            </a:pPr>
            <a:r>
              <a:rPr sz="1950" b="1">
                <a:solidFill>
                  <a:srgbClr val="FFF8EA"/>
                </a:solidFill>
              </a:rPr>
              <a:t>At sunset, the lighthouse beam vanished. Maya, Leo, Grace and Sam rowed towards the rocky island. Near the blue door, they found a silver key, a damp feather and a trail of tiny footprints. The tower was silent, but a warm light flickered behind the highest window. “Someone is inside,” whispered Grace.</a:t>
            </a:r>
          </a:p>
        </p:txBody>
      </p:sp>
      <p:sp>
        <p:nvSpPr>
          <p:cNvPr id="5" name="Rectangle 4">
            <a:extLst>
              <a:ext uri="{FF2B5EF4-FFF2-40B4-BE49-F238E27FC236}">
                <a16:creationId xmlns:a16="http://schemas.microsoft.com/office/drawing/2014/main" id="{DD5B79F6-4043-4D9D-8E2A-E85780343773}"/>
              </a:ext>
            </a:extLst>
          </p:cNvPr>
          <p:cNvSpPr>
            <a:spLocks noGrp="1"/>
          </p:cNvSpPr>
          <p:nvPr/>
        </p:nvSpPr>
        <p:spPr>
          <a:xfrm>
            <a:off x="552450" y="5381625"/>
            <a:ext cx="5905500" cy="400050"/>
          </a:xfrm>
          <a:prstGeom prst="rect">
            <a:avLst/>
          </a:prstGeom>
          <a:noFill/>
          <a:ln w="0">
            <a:noFill/>
            <a:prstDash val="solid"/>
          </a:ln>
        </p:spPr>
        <p:txBody>
          <a:bodyPr/>
          <a:lstStyle/>
          <a:p>
            <a:pPr algn="l">
              <a:defRPr sz="1650" b="1">
                <a:solidFill>
                  <a:srgbClr val="D4A62A"/>
                </a:solidFill>
              </a:defRPr>
            </a:pPr>
            <a:r>
              <a:rPr sz="1650" b="1">
                <a:solidFill>
                  <a:srgbClr val="D4A62A"/>
                </a:solidFill>
              </a:rPr>
              <a:t>Tutor reads • echo read • team read</a:t>
            </a:r>
          </a:p>
        </p:txBody>
      </p:sp>
    </p:spTree>
    <p:extLst>
      <p:ext uri="{BB962C8B-B14F-4D97-AF65-F5344CB8AC3E}">
        <p14:creationId xmlns:p14="http://schemas.microsoft.com/office/powerpoint/2010/main" val="1925920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8EA"/>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F5AD49E-D3B3-4EDC-9CFA-B36D9E9D0B29}"/>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90-MINUTE SAMPLE SESSION • KS1–KS2</a:t>
            </a:r>
          </a:p>
        </p:txBody>
      </p:sp>
      <p:sp>
        <p:nvSpPr>
          <p:cNvPr id="2" name="Rectangle 1">
            <a:extLst>
              <a:ext uri="{FF2B5EF4-FFF2-40B4-BE49-F238E27FC236}">
                <a16:creationId xmlns:a16="http://schemas.microsoft.com/office/drawing/2014/main" id="{3C82A6C9-EAC9-4A64-B4B3-E33823CE7CB3}"/>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Find the answers and use the clues</a:t>
            </a:r>
          </a:p>
        </p:txBody>
      </p:sp>
      <p:sp>
        <p:nvSpPr>
          <p:cNvPr id="3" name="Rectangle 2">
            <a:extLst>
              <a:ext uri="{FF2B5EF4-FFF2-40B4-BE49-F238E27FC236}">
                <a16:creationId xmlns:a16="http://schemas.microsoft.com/office/drawing/2014/main" id="{326E2648-746E-4178-BA56-6E6AA65BE6E0}"/>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E53995AF-8A97-41A5-9D9F-0641DD8464FF}"/>
              </a:ext>
            </a:extLst>
          </p:cNvPr>
          <p:cNvSpPr>
            <a:spLocks noGrp="1"/>
          </p:cNvSpPr>
          <p:nvPr/>
        </p:nvSpPr>
        <p:spPr>
          <a:xfrm>
            <a:off x="857250" y="1619250"/>
            <a:ext cx="666750" cy="666750"/>
          </a:xfrm>
          <a:prstGeom prst="roundRect">
            <a:avLst>
              <a:gd name="adj" fmla="val 17143"/>
            </a:avLst>
          </a:prstGeom>
          <a:solidFill>
            <a:srgbClr val="1976A8"/>
          </a:solidFill>
          <a:ln w="19050">
            <a:noFill/>
            <a:prstDash val="solid"/>
          </a:ln>
        </p:spPr>
        <p:txBody>
          <a:bodyPr/>
          <a:lstStyle/>
          <a:p>
            <a:endParaRPr lang="en-GB"/>
          </a:p>
        </p:txBody>
      </p:sp>
      <p:sp>
        <p:nvSpPr>
          <p:cNvPr id="5" name="Rectangle 4">
            <a:extLst>
              <a:ext uri="{FF2B5EF4-FFF2-40B4-BE49-F238E27FC236}">
                <a16:creationId xmlns:a16="http://schemas.microsoft.com/office/drawing/2014/main" id="{CAA59DA4-322C-4BB5-BD02-645F5154777C}"/>
              </a:ext>
            </a:extLst>
          </p:cNvPr>
          <p:cNvSpPr>
            <a:spLocks noGrp="1"/>
          </p:cNvSpPr>
          <p:nvPr/>
        </p:nvSpPr>
        <p:spPr>
          <a:xfrm>
            <a:off x="857250" y="1762125"/>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1</a:t>
            </a:r>
          </a:p>
        </p:txBody>
      </p:sp>
      <p:sp>
        <p:nvSpPr>
          <p:cNvPr id="6" name="Rectangle 5">
            <a:extLst>
              <a:ext uri="{FF2B5EF4-FFF2-40B4-BE49-F238E27FC236}">
                <a16:creationId xmlns:a16="http://schemas.microsoft.com/office/drawing/2014/main" id="{1B232C1B-8B27-4844-80AA-99B34C73F417}"/>
              </a:ext>
            </a:extLst>
          </p:cNvPr>
          <p:cNvSpPr>
            <a:spLocks noGrp="1"/>
          </p:cNvSpPr>
          <p:nvPr/>
        </p:nvSpPr>
        <p:spPr>
          <a:xfrm>
            <a:off x="1952625" y="1714500"/>
            <a:ext cx="9048750" cy="495300"/>
          </a:xfrm>
          <a:prstGeom prst="rect">
            <a:avLst/>
          </a:prstGeom>
          <a:noFill/>
          <a:ln w="0">
            <a:noFill/>
            <a:prstDash val="solid"/>
          </a:ln>
        </p:spPr>
        <p:txBody>
          <a:bodyPr/>
          <a:lstStyle/>
          <a:p>
            <a:pPr algn="l">
              <a:defRPr sz="1650" b="1">
                <a:solidFill>
                  <a:srgbClr val="092A4A"/>
                </a:solidFill>
              </a:defRPr>
            </a:pPr>
            <a:r>
              <a:rPr sz="1650" b="1">
                <a:solidFill>
                  <a:srgbClr val="092A4A"/>
                </a:solidFill>
              </a:rPr>
              <a:t>When did the beam vanish?</a:t>
            </a:r>
          </a:p>
        </p:txBody>
      </p:sp>
      <p:sp>
        <p:nvSpPr>
          <p:cNvPr id="7" name="Rectangle: Rounded Corners 6">
            <a:extLst>
              <a:ext uri="{FF2B5EF4-FFF2-40B4-BE49-F238E27FC236}">
                <a16:creationId xmlns:a16="http://schemas.microsoft.com/office/drawing/2014/main" id="{3F7CF089-8C9B-4494-859B-D73AE2441E18}"/>
              </a:ext>
            </a:extLst>
          </p:cNvPr>
          <p:cNvSpPr>
            <a:spLocks noGrp="1"/>
          </p:cNvSpPr>
          <p:nvPr/>
        </p:nvSpPr>
        <p:spPr>
          <a:xfrm>
            <a:off x="857250" y="2619375"/>
            <a:ext cx="666750" cy="666750"/>
          </a:xfrm>
          <a:prstGeom prst="roundRect">
            <a:avLst>
              <a:gd name="adj" fmla="val 17143"/>
            </a:avLst>
          </a:prstGeom>
          <a:solidFill>
            <a:srgbClr val="D4A62A"/>
          </a:solidFill>
          <a:ln w="19050">
            <a:noFill/>
            <a:prstDash val="solid"/>
          </a:ln>
        </p:spPr>
        <p:txBody>
          <a:bodyPr/>
          <a:lstStyle/>
          <a:p>
            <a:endParaRPr lang="en-GB"/>
          </a:p>
        </p:txBody>
      </p:sp>
      <p:sp>
        <p:nvSpPr>
          <p:cNvPr id="8" name="Rectangle 7">
            <a:extLst>
              <a:ext uri="{FF2B5EF4-FFF2-40B4-BE49-F238E27FC236}">
                <a16:creationId xmlns:a16="http://schemas.microsoft.com/office/drawing/2014/main" id="{20733642-1C8F-4C03-BDA7-58981A5F0050}"/>
              </a:ext>
            </a:extLst>
          </p:cNvPr>
          <p:cNvSpPr>
            <a:spLocks noGrp="1"/>
          </p:cNvSpPr>
          <p:nvPr/>
        </p:nvSpPr>
        <p:spPr>
          <a:xfrm>
            <a:off x="857250" y="2762250"/>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2</a:t>
            </a:r>
          </a:p>
        </p:txBody>
      </p:sp>
      <p:sp>
        <p:nvSpPr>
          <p:cNvPr id="9" name="Rectangle 8">
            <a:extLst>
              <a:ext uri="{FF2B5EF4-FFF2-40B4-BE49-F238E27FC236}">
                <a16:creationId xmlns:a16="http://schemas.microsoft.com/office/drawing/2014/main" id="{E2E3B192-E1E2-48A9-A679-3201788052BA}"/>
              </a:ext>
            </a:extLst>
          </p:cNvPr>
          <p:cNvSpPr>
            <a:spLocks noGrp="1"/>
          </p:cNvSpPr>
          <p:nvPr/>
        </p:nvSpPr>
        <p:spPr>
          <a:xfrm>
            <a:off x="1952625" y="2714625"/>
            <a:ext cx="9048750" cy="495300"/>
          </a:xfrm>
          <a:prstGeom prst="rect">
            <a:avLst/>
          </a:prstGeom>
          <a:noFill/>
          <a:ln w="0">
            <a:noFill/>
            <a:prstDash val="solid"/>
          </a:ln>
        </p:spPr>
        <p:txBody>
          <a:bodyPr/>
          <a:lstStyle/>
          <a:p>
            <a:pPr algn="l">
              <a:defRPr sz="1650" b="1">
                <a:solidFill>
                  <a:srgbClr val="092A4A"/>
                </a:solidFill>
              </a:defRPr>
            </a:pPr>
            <a:r>
              <a:rPr sz="1650" b="1">
                <a:solidFill>
                  <a:srgbClr val="092A4A"/>
                </a:solidFill>
              </a:rPr>
              <a:t>Name two clues beside the door.</a:t>
            </a:r>
          </a:p>
        </p:txBody>
      </p:sp>
      <p:sp>
        <p:nvSpPr>
          <p:cNvPr id="10" name="Rectangle: Rounded Corners 9">
            <a:extLst>
              <a:ext uri="{FF2B5EF4-FFF2-40B4-BE49-F238E27FC236}">
                <a16:creationId xmlns:a16="http://schemas.microsoft.com/office/drawing/2014/main" id="{DD52C525-B5F9-4808-868D-4162C14D9B66}"/>
              </a:ext>
            </a:extLst>
          </p:cNvPr>
          <p:cNvSpPr>
            <a:spLocks noGrp="1"/>
          </p:cNvSpPr>
          <p:nvPr/>
        </p:nvSpPr>
        <p:spPr>
          <a:xfrm>
            <a:off x="857250" y="3619500"/>
            <a:ext cx="666750" cy="666750"/>
          </a:xfrm>
          <a:prstGeom prst="roundRect">
            <a:avLst>
              <a:gd name="adj" fmla="val 17143"/>
            </a:avLst>
          </a:prstGeom>
          <a:solidFill>
            <a:srgbClr val="1976A8"/>
          </a:solidFill>
          <a:ln w="19050">
            <a:noFill/>
            <a:prstDash val="solid"/>
          </a:ln>
        </p:spPr>
        <p:txBody>
          <a:bodyPr/>
          <a:lstStyle/>
          <a:p>
            <a:endParaRPr lang="en-GB"/>
          </a:p>
        </p:txBody>
      </p:sp>
      <p:sp>
        <p:nvSpPr>
          <p:cNvPr id="11" name="Rectangle 10">
            <a:extLst>
              <a:ext uri="{FF2B5EF4-FFF2-40B4-BE49-F238E27FC236}">
                <a16:creationId xmlns:a16="http://schemas.microsoft.com/office/drawing/2014/main" id="{1FEC9D8F-3B78-45D4-B57F-E585B0CDC7F7}"/>
              </a:ext>
            </a:extLst>
          </p:cNvPr>
          <p:cNvSpPr>
            <a:spLocks noGrp="1"/>
          </p:cNvSpPr>
          <p:nvPr/>
        </p:nvSpPr>
        <p:spPr>
          <a:xfrm>
            <a:off x="857250" y="3762375"/>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3</a:t>
            </a:r>
          </a:p>
        </p:txBody>
      </p:sp>
      <p:sp>
        <p:nvSpPr>
          <p:cNvPr id="12" name="Rectangle 11">
            <a:extLst>
              <a:ext uri="{FF2B5EF4-FFF2-40B4-BE49-F238E27FC236}">
                <a16:creationId xmlns:a16="http://schemas.microsoft.com/office/drawing/2014/main" id="{A4A1E68E-9CDD-4EBC-B288-85C0F2D81880}"/>
              </a:ext>
            </a:extLst>
          </p:cNvPr>
          <p:cNvSpPr>
            <a:spLocks noGrp="1"/>
          </p:cNvSpPr>
          <p:nvPr/>
        </p:nvSpPr>
        <p:spPr>
          <a:xfrm>
            <a:off x="1952625" y="3714750"/>
            <a:ext cx="9048750" cy="495300"/>
          </a:xfrm>
          <a:prstGeom prst="rect">
            <a:avLst/>
          </a:prstGeom>
          <a:noFill/>
          <a:ln w="0">
            <a:noFill/>
            <a:prstDash val="solid"/>
          </a:ln>
        </p:spPr>
        <p:txBody>
          <a:bodyPr/>
          <a:lstStyle/>
          <a:p>
            <a:pPr algn="l">
              <a:defRPr sz="1650" b="1">
                <a:solidFill>
                  <a:srgbClr val="092A4A"/>
                </a:solidFill>
              </a:defRPr>
            </a:pPr>
            <a:r>
              <a:rPr sz="1650" b="1">
                <a:solidFill>
                  <a:srgbClr val="092A4A"/>
                </a:solidFill>
              </a:rPr>
              <a:t>Why does Grace whisper? Use one clue.</a:t>
            </a:r>
          </a:p>
        </p:txBody>
      </p:sp>
      <p:sp>
        <p:nvSpPr>
          <p:cNvPr id="13" name="Rectangle: Rounded Corners 12">
            <a:extLst>
              <a:ext uri="{FF2B5EF4-FFF2-40B4-BE49-F238E27FC236}">
                <a16:creationId xmlns:a16="http://schemas.microsoft.com/office/drawing/2014/main" id="{FA096C89-1A3E-4B7A-BDDB-401C7C13D4F4}"/>
              </a:ext>
            </a:extLst>
          </p:cNvPr>
          <p:cNvSpPr>
            <a:spLocks noGrp="1"/>
          </p:cNvSpPr>
          <p:nvPr/>
        </p:nvSpPr>
        <p:spPr>
          <a:xfrm>
            <a:off x="857250" y="4619625"/>
            <a:ext cx="666750" cy="666750"/>
          </a:xfrm>
          <a:prstGeom prst="roundRect">
            <a:avLst>
              <a:gd name="adj" fmla="val 17143"/>
            </a:avLst>
          </a:prstGeom>
          <a:solidFill>
            <a:srgbClr val="D4A62A"/>
          </a:solidFill>
          <a:ln w="19050">
            <a:noFill/>
            <a:prstDash val="solid"/>
          </a:ln>
        </p:spPr>
        <p:txBody>
          <a:bodyPr/>
          <a:lstStyle/>
          <a:p>
            <a:endParaRPr lang="en-GB"/>
          </a:p>
        </p:txBody>
      </p:sp>
      <p:sp>
        <p:nvSpPr>
          <p:cNvPr id="14" name="Rectangle 13">
            <a:extLst>
              <a:ext uri="{FF2B5EF4-FFF2-40B4-BE49-F238E27FC236}">
                <a16:creationId xmlns:a16="http://schemas.microsoft.com/office/drawing/2014/main" id="{A6067832-AF14-4EBB-81BB-759CAF5885AB}"/>
              </a:ext>
            </a:extLst>
          </p:cNvPr>
          <p:cNvSpPr>
            <a:spLocks noGrp="1"/>
          </p:cNvSpPr>
          <p:nvPr/>
        </p:nvSpPr>
        <p:spPr>
          <a:xfrm>
            <a:off x="857250" y="4762500"/>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4</a:t>
            </a:r>
          </a:p>
        </p:txBody>
      </p:sp>
      <p:sp>
        <p:nvSpPr>
          <p:cNvPr id="15" name="Rectangle 14">
            <a:extLst>
              <a:ext uri="{FF2B5EF4-FFF2-40B4-BE49-F238E27FC236}">
                <a16:creationId xmlns:a16="http://schemas.microsoft.com/office/drawing/2014/main" id="{735AD3FF-5378-448B-877E-D5D5765688DE}"/>
              </a:ext>
            </a:extLst>
          </p:cNvPr>
          <p:cNvSpPr>
            <a:spLocks noGrp="1"/>
          </p:cNvSpPr>
          <p:nvPr/>
        </p:nvSpPr>
        <p:spPr>
          <a:xfrm>
            <a:off x="1952625" y="4714875"/>
            <a:ext cx="9048750" cy="495300"/>
          </a:xfrm>
          <a:prstGeom prst="rect">
            <a:avLst/>
          </a:prstGeom>
          <a:noFill/>
          <a:ln w="0">
            <a:noFill/>
            <a:prstDash val="solid"/>
          </a:ln>
        </p:spPr>
        <p:txBody>
          <a:bodyPr/>
          <a:lstStyle/>
          <a:p>
            <a:pPr algn="l">
              <a:defRPr sz="1650" b="1">
                <a:solidFill>
                  <a:srgbClr val="092A4A"/>
                </a:solidFill>
              </a:defRPr>
            </a:pPr>
            <a:r>
              <a:rPr sz="1650" b="1">
                <a:solidFill>
                  <a:srgbClr val="092A4A"/>
                </a:solidFill>
              </a:rPr>
              <a:t>What might the warm light suggest?</a:t>
            </a:r>
          </a:p>
        </p:txBody>
      </p:sp>
      <p:sp>
        <p:nvSpPr>
          <p:cNvPr id="16" name="Rectangle 15">
            <a:extLst>
              <a:ext uri="{FF2B5EF4-FFF2-40B4-BE49-F238E27FC236}">
                <a16:creationId xmlns:a16="http://schemas.microsoft.com/office/drawing/2014/main" id="{2F5EDC22-12C8-402E-B3CF-81BAA824283B}"/>
              </a:ext>
            </a:extLst>
          </p:cNvPr>
          <p:cNvSpPr>
            <a:spLocks noGrp="1"/>
          </p:cNvSpPr>
          <p:nvPr/>
        </p:nvSpPr>
        <p:spPr>
          <a:xfrm>
            <a:off x="2857500" y="5810250"/>
            <a:ext cx="6477000" cy="333375"/>
          </a:xfrm>
          <a:prstGeom prst="rect">
            <a:avLst/>
          </a:prstGeom>
          <a:noFill/>
          <a:ln w="0">
            <a:noFill/>
            <a:prstDash val="solid"/>
          </a:ln>
        </p:spPr>
        <p:txBody>
          <a:bodyPr/>
          <a:lstStyle/>
          <a:p>
            <a:pPr algn="ctr">
              <a:defRPr sz="1725" b="1">
                <a:solidFill>
                  <a:srgbClr val="2E7D6D"/>
                </a:solidFill>
              </a:defRPr>
            </a:pPr>
            <a:r>
              <a:rPr sz="1725" b="1">
                <a:solidFill>
                  <a:srgbClr val="2E7D6D"/>
                </a:solidFill>
              </a:rPr>
              <a:t>Find and point to the helpful words before you answer.</a:t>
            </a:r>
          </a:p>
        </p:txBody>
      </p:sp>
      <p:sp>
        <p:nvSpPr>
          <p:cNvPr id="17" name="Rectangle 16">
            <a:extLst>
              <a:ext uri="{FF2B5EF4-FFF2-40B4-BE49-F238E27FC236}">
                <a16:creationId xmlns:a16="http://schemas.microsoft.com/office/drawing/2014/main" id="{0EB21510-F3CD-44FF-9125-073577DE4FDA}"/>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18" name="Rectangle 17">
            <a:extLst>
              <a:ext uri="{FF2B5EF4-FFF2-40B4-BE49-F238E27FC236}">
                <a16:creationId xmlns:a16="http://schemas.microsoft.com/office/drawing/2014/main" id="{E945EE56-1E21-4520-8ECE-882F4E9B9F46}"/>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5</a:t>
            </a:r>
          </a:p>
        </p:txBody>
      </p:sp>
    </p:spTree>
    <p:extLst>
      <p:ext uri="{BB962C8B-B14F-4D97-AF65-F5344CB8AC3E}">
        <p14:creationId xmlns:p14="http://schemas.microsoft.com/office/powerpoint/2010/main" val="859001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C8111B9-98E4-4A6E-8D27-94A4D5659C02}"/>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90-MINUTE SAMPLE SESSION • KS1–KS2</a:t>
            </a:r>
          </a:p>
        </p:txBody>
      </p:sp>
      <p:sp>
        <p:nvSpPr>
          <p:cNvPr id="2" name="Rectangle 1">
            <a:extLst>
              <a:ext uri="{FF2B5EF4-FFF2-40B4-BE49-F238E27FC236}">
                <a16:creationId xmlns:a16="http://schemas.microsoft.com/office/drawing/2014/main" id="{34D16382-70E2-4A78-9276-C56D68551C32}"/>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Word Explorer</a:t>
            </a:r>
          </a:p>
        </p:txBody>
      </p:sp>
      <p:sp>
        <p:nvSpPr>
          <p:cNvPr id="3" name="Rectangle 2">
            <a:extLst>
              <a:ext uri="{FF2B5EF4-FFF2-40B4-BE49-F238E27FC236}">
                <a16:creationId xmlns:a16="http://schemas.microsoft.com/office/drawing/2014/main" id="{D6869B38-3979-41FF-8629-0B1B30BE88A1}"/>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84BC7AC1-568B-4F96-ACEE-AE8E32036F41}"/>
              </a:ext>
            </a:extLst>
          </p:cNvPr>
          <p:cNvSpPr>
            <a:spLocks noGrp="1"/>
          </p:cNvSpPr>
          <p:nvPr/>
        </p:nvSpPr>
        <p:spPr>
          <a:xfrm>
            <a:off x="571500" y="1714500"/>
            <a:ext cx="5238750" cy="1428750"/>
          </a:xfrm>
          <a:prstGeom prst="roundRect">
            <a:avLst>
              <a:gd name="adj" fmla="val 8000"/>
            </a:avLst>
          </a:prstGeom>
          <a:solidFill>
            <a:srgbClr val="DDEFF6"/>
          </a:solidFill>
          <a:ln w="19050">
            <a:solidFill>
              <a:srgbClr val="1976A8"/>
            </a:solidFill>
            <a:prstDash val="solid"/>
          </a:ln>
        </p:spPr>
        <p:txBody>
          <a:bodyPr/>
          <a:lstStyle/>
          <a:p>
            <a:endParaRPr lang="en-GB"/>
          </a:p>
        </p:txBody>
      </p:sp>
      <p:sp>
        <p:nvSpPr>
          <p:cNvPr id="5" name="Rectangle 4">
            <a:extLst>
              <a:ext uri="{FF2B5EF4-FFF2-40B4-BE49-F238E27FC236}">
                <a16:creationId xmlns:a16="http://schemas.microsoft.com/office/drawing/2014/main" id="{343FEE14-B115-4B23-8829-CB706575CAEA}"/>
              </a:ext>
            </a:extLst>
          </p:cNvPr>
          <p:cNvSpPr>
            <a:spLocks noGrp="1"/>
          </p:cNvSpPr>
          <p:nvPr/>
        </p:nvSpPr>
        <p:spPr>
          <a:xfrm>
            <a:off x="809625" y="1952625"/>
            <a:ext cx="4762500" cy="381000"/>
          </a:xfrm>
          <a:prstGeom prst="rect">
            <a:avLst/>
          </a:prstGeom>
          <a:noFill/>
          <a:ln w="0">
            <a:noFill/>
            <a:prstDash val="solid"/>
          </a:ln>
        </p:spPr>
        <p:txBody>
          <a:bodyPr/>
          <a:lstStyle/>
          <a:p>
            <a:pPr algn="ctr">
              <a:defRPr sz="1875" b="1">
                <a:solidFill>
                  <a:srgbClr val="092A4A"/>
                </a:solidFill>
              </a:defRPr>
            </a:pPr>
            <a:r>
              <a:rPr sz="1875" b="1">
                <a:solidFill>
                  <a:srgbClr val="092A4A"/>
                </a:solidFill>
              </a:rPr>
              <a:t>vanished</a:t>
            </a:r>
          </a:p>
        </p:txBody>
      </p:sp>
      <p:sp>
        <p:nvSpPr>
          <p:cNvPr id="6" name="Rectangle 5">
            <a:extLst>
              <a:ext uri="{FF2B5EF4-FFF2-40B4-BE49-F238E27FC236}">
                <a16:creationId xmlns:a16="http://schemas.microsoft.com/office/drawing/2014/main" id="{11EDDE00-7004-4EB5-AB32-135736EB16B7}"/>
              </a:ext>
            </a:extLst>
          </p:cNvPr>
          <p:cNvSpPr>
            <a:spLocks noGrp="1"/>
          </p:cNvSpPr>
          <p:nvPr/>
        </p:nvSpPr>
        <p:spPr>
          <a:xfrm>
            <a:off x="904875" y="2524125"/>
            <a:ext cx="4572000" cy="400050"/>
          </a:xfrm>
          <a:prstGeom prst="rect">
            <a:avLst/>
          </a:prstGeom>
          <a:noFill/>
          <a:ln w="0">
            <a:noFill/>
            <a:prstDash val="solid"/>
          </a:ln>
        </p:spPr>
        <p:txBody>
          <a:bodyPr/>
          <a:lstStyle/>
          <a:p>
            <a:pPr algn="ctr">
              <a:defRPr sz="1575" b="0">
                <a:solidFill>
                  <a:srgbClr val="15324A"/>
                </a:solidFill>
              </a:defRPr>
            </a:pPr>
            <a:r>
              <a:rPr sz="1575" b="0">
                <a:solidFill>
                  <a:srgbClr val="15324A"/>
                </a:solidFill>
              </a:rPr>
              <a:t>disappeared suddenly</a:t>
            </a:r>
          </a:p>
        </p:txBody>
      </p:sp>
      <p:sp>
        <p:nvSpPr>
          <p:cNvPr id="7" name="Rectangle: Rounded Corners 6">
            <a:extLst>
              <a:ext uri="{FF2B5EF4-FFF2-40B4-BE49-F238E27FC236}">
                <a16:creationId xmlns:a16="http://schemas.microsoft.com/office/drawing/2014/main" id="{BFAA16E3-5E2E-4A08-A7D4-528A4B6E449D}"/>
              </a:ext>
            </a:extLst>
          </p:cNvPr>
          <p:cNvSpPr>
            <a:spLocks noGrp="1"/>
          </p:cNvSpPr>
          <p:nvPr/>
        </p:nvSpPr>
        <p:spPr>
          <a:xfrm>
            <a:off x="6381750" y="1714500"/>
            <a:ext cx="5238750" cy="1428750"/>
          </a:xfrm>
          <a:prstGeom prst="roundRect">
            <a:avLst>
              <a:gd name="adj" fmla="val 8000"/>
            </a:avLst>
          </a:prstGeom>
          <a:solidFill>
            <a:srgbClr val="F7E9BB"/>
          </a:solidFill>
          <a:ln w="19050">
            <a:solidFill>
              <a:srgbClr val="D4A62A"/>
            </a:solidFill>
            <a:prstDash val="solid"/>
          </a:ln>
        </p:spPr>
        <p:txBody>
          <a:bodyPr/>
          <a:lstStyle/>
          <a:p>
            <a:endParaRPr lang="en-GB"/>
          </a:p>
        </p:txBody>
      </p:sp>
      <p:sp>
        <p:nvSpPr>
          <p:cNvPr id="8" name="Rectangle 7">
            <a:extLst>
              <a:ext uri="{FF2B5EF4-FFF2-40B4-BE49-F238E27FC236}">
                <a16:creationId xmlns:a16="http://schemas.microsoft.com/office/drawing/2014/main" id="{A19A7DD6-9789-4D04-A89B-C0FE1E1566F5}"/>
              </a:ext>
            </a:extLst>
          </p:cNvPr>
          <p:cNvSpPr>
            <a:spLocks noGrp="1"/>
          </p:cNvSpPr>
          <p:nvPr/>
        </p:nvSpPr>
        <p:spPr>
          <a:xfrm>
            <a:off x="6619875" y="1952625"/>
            <a:ext cx="4762500" cy="381000"/>
          </a:xfrm>
          <a:prstGeom prst="rect">
            <a:avLst/>
          </a:prstGeom>
          <a:noFill/>
          <a:ln w="0">
            <a:noFill/>
            <a:prstDash val="solid"/>
          </a:ln>
        </p:spPr>
        <p:txBody>
          <a:bodyPr/>
          <a:lstStyle/>
          <a:p>
            <a:pPr algn="ctr">
              <a:defRPr sz="1875" b="1">
                <a:solidFill>
                  <a:srgbClr val="092A4A"/>
                </a:solidFill>
              </a:defRPr>
            </a:pPr>
            <a:r>
              <a:rPr sz="1875" b="1">
                <a:solidFill>
                  <a:srgbClr val="092A4A"/>
                </a:solidFill>
              </a:rPr>
              <a:t>damp</a:t>
            </a:r>
          </a:p>
        </p:txBody>
      </p:sp>
      <p:sp>
        <p:nvSpPr>
          <p:cNvPr id="9" name="Rectangle 8">
            <a:extLst>
              <a:ext uri="{FF2B5EF4-FFF2-40B4-BE49-F238E27FC236}">
                <a16:creationId xmlns:a16="http://schemas.microsoft.com/office/drawing/2014/main" id="{F40269E1-B4D3-419C-A7F4-36310ECA9E30}"/>
              </a:ext>
            </a:extLst>
          </p:cNvPr>
          <p:cNvSpPr>
            <a:spLocks noGrp="1"/>
          </p:cNvSpPr>
          <p:nvPr/>
        </p:nvSpPr>
        <p:spPr>
          <a:xfrm>
            <a:off x="6715125" y="2524125"/>
            <a:ext cx="4572000" cy="400050"/>
          </a:xfrm>
          <a:prstGeom prst="rect">
            <a:avLst/>
          </a:prstGeom>
          <a:noFill/>
          <a:ln w="0">
            <a:noFill/>
            <a:prstDash val="solid"/>
          </a:ln>
        </p:spPr>
        <p:txBody>
          <a:bodyPr/>
          <a:lstStyle/>
          <a:p>
            <a:pPr algn="ctr">
              <a:defRPr sz="1575" b="0">
                <a:solidFill>
                  <a:srgbClr val="15324A"/>
                </a:solidFill>
              </a:defRPr>
            </a:pPr>
            <a:r>
              <a:rPr sz="1575" b="0">
                <a:solidFill>
                  <a:srgbClr val="15324A"/>
                </a:solidFill>
              </a:rPr>
              <a:t>slightly wet</a:t>
            </a:r>
          </a:p>
        </p:txBody>
      </p:sp>
      <p:sp>
        <p:nvSpPr>
          <p:cNvPr id="10" name="Rectangle: Rounded Corners 9">
            <a:extLst>
              <a:ext uri="{FF2B5EF4-FFF2-40B4-BE49-F238E27FC236}">
                <a16:creationId xmlns:a16="http://schemas.microsoft.com/office/drawing/2014/main" id="{2C8CC6AC-C5D8-4ADB-99E9-F9EC4A632114}"/>
              </a:ext>
            </a:extLst>
          </p:cNvPr>
          <p:cNvSpPr>
            <a:spLocks noGrp="1"/>
          </p:cNvSpPr>
          <p:nvPr/>
        </p:nvSpPr>
        <p:spPr>
          <a:xfrm>
            <a:off x="571500" y="3524250"/>
            <a:ext cx="5238750" cy="1428750"/>
          </a:xfrm>
          <a:prstGeom prst="roundRect">
            <a:avLst>
              <a:gd name="adj" fmla="val 8000"/>
            </a:avLst>
          </a:prstGeom>
          <a:solidFill>
            <a:srgbClr val="DDEFF6"/>
          </a:solidFill>
          <a:ln w="19050">
            <a:solidFill>
              <a:srgbClr val="1976A8"/>
            </a:solidFill>
            <a:prstDash val="solid"/>
          </a:ln>
        </p:spPr>
        <p:txBody>
          <a:bodyPr/>
          <a:lstStyle/>
          <a:p>
            <a:endParaRPr lang="en-GB"/>
          </a:p>
        </p:txBody>
      </p:sp>
      <p:sp>
        <p:nvSpPr>
          <p:cNvPr id="11" name="Rectangle 10">
            <a:extLst>
              <a:ext uri="{FF2B5EF4-FFF2-40B4-BE49-F238E27FC236}">
                <a16:creationId xmlns:a16="http://schemas.microsoft.com/office/drawing/2014/main" id="{663C1A73-4A1A-4755-81B0-CE6A0EBF8B2A}"/>
              </a:ext>
            </a:extLst>
          </p:cNvPr>
          <p:cNvSpPr>
            <a:spLocks noGrp="1"/>
          </p:cNvSpPr>
          <p:nvPr/>
        </p:nvSpPr>
        <p:spPr>
          <a:xfrm>
            <a:off x="809625" y="3762375"/>
            <a:ext cx="4762500" cy="381000"/>
          </a:xfrm>
          <a:prstGeom prst="rect">
            <a:avLst/>
          </a:prstGeom>
          <a:noFill/>
          <a:ln w="0">
            <a:noFill/>
            <a:prstDash val="solid"/>
          </a:ln>
        </p:spPr>
        <p:txBody>
          <a:bodyPr/>
          <a:lstStyle/>
          <a:p>
            <a:pPr algn="ctr">
              <a:defRPr sz="1875" b="1">
                <a:solidFill>
                  <a:srgbClr val="092A4A"/>
                </a:solidFill>
              </a:defRPr>
            </a:pPr>
            <a:r>
              <a:rPr sz="1875" b="1">
                <a:solidFill>
                  <a:srgbClr val="092A4A"/>
                </a:solidFill>
              </a:rPr>
              <a:t>flickered</a:t>
            </a:r>
          </a:p>
        </p:txBody>
      </p:sp>
      <p:sp>
        <p:nvSpPr>
          <p:cNvPr id="12" name="Rectangle 11">
            <a:extLst>
              <a:ext uri="{FF2B5EF4-FFF2-40B4-BE49-F238E27FC236}">
                <a16:creationId xmlns:a16="http://schemas.microsoft.com/office/drawing/2014/main" id="{49E4A5E0-E63A-426E-89B2-BC102090361F}"/>
              </a:ext>
            </a:extLst>
          </p:cNvPr>
          <p:cNvSpPr>
            <a:spLocks noGrp="1"/>
          </p:cNvSpPr>
          <p:nvPr/>
        </p:nvSpPr>
        <p:spPr>
          <a:xfrm>
            <a:off x="904875" y="4333875"/>
            <a:ext cx="4572000" cy="400050"/>
          </a:xfrm>
          <a:prstGeom prst="rect">
            <a:avLst/>
          </a:prstGeom>
          <a:noFill/>
          <a:ln w="0">
            <a:noFill/>
            <a:prstDash val="solid"/>
          </a:ln>
        </p:spPr>
        <p:txBody>
          <a:bodyPr/>
          <a:lstStyle/>
          <a:p>
            <a:pPr algn="ctr">
              <a:defRPr sz="1575" b="0">
                <a:solidFill>
                  <a:srgbClr val="15324A"/>
                </a:solidFill>
              </a:defRPr>
            </a:pPr>
            <a:r>
              <a:rPr sz="1575" b="0">
                <a:solidFill>
                  <a:srgbClr val="15324A"/>
                </a:solidFill>
              </a:rPr>
              <a:t>shone unsteadily</a:t>
            </a:r>
          </a:p>
        </p:txBody>
      </p:sp>
      <p:sp>
        <p:nvSpPr>
          <p:cNvPr id="13" name="Rectangle: Rounded Corners 12">
            <a:extLst>
              <a:ext uri="{FF2B5EF4-FFF2-40B4-BE49-F238E27FC236}">
                <a16:creationId xmlns:a16="http://schemas.microsoft.com/office/drawing/2014/main" id="{7A2D4323-F187-4188-BAE5-45E5508FE772}"/>
              </a:ext>
            </a:extLst>
          </p:cNvPr>
          <p:cNvSpPr>
            <a:spLocks noGrp="1"/>
          </p:cNvSpPr>
          <p:nvPr/>
        </p:nvSpPr>
        <p:spPr>
          <a:xfrm>
            <a:off x="6381750" y="3524250"/>
            <a:ext cx="5238750" cy="1428750"/>
          </a:xfrm>
          <a:prstGeom prst="roundRect">
            <a:avLst>
              <a:gd name="adj" fmla="val 8000"/>
            </a:avLst>
          </a:prstGeom>
          <a:solidFill>
            <a:srgbClr val="F7E9BB"/>
          </a:solidFill>
          <a:ln w="19050">
            <a:solidFill>
              <a:srgbClr val="D4A62A"/>
            </a:solidFill>
            <a:prstDash val="solid"/>
          </a:ln>
        </p:spPr>
        <p:txBody>
          <a:bodyPr/>
          <a:lstStyle/>
          <a:p>
            <a:endParaRPr lang="en-GB"/>
          </a:p>
        </p:txBody>
      </p:sp>
      <p:sp>
        <p:nvSpPr>
          <p:cNvPr id="14" name="Rectangle 13">
            <a:extLst>
              <a:ext uri="{FF2B5EF4-FFF2-40B4-BE49-F238E27FC236}">
                <a16:creationId xmlns:a16="http://schemas.microsoft.com/office/drawing/2014/main" id="{B51251CD-5F97-4225-B773-BC81440B6552}"/>
              </a:ext>
            </a:extLst>
          </p:cNvPr>
          <p:cNvSpPr>
            <a:spLocks noGrp="1"/>
          </p:cNvSpPr>
          <p:nvPr/>
        </p:nvSpPr>
        <p:spPr>
          <a:xfrm>
            <a:off x="6619875" y="3762375"/>
            <a:ext cx="4762500" cy="381000"/>
          </a:xfrm>
          <a:prstGeom prst="rect">
            <a:avLst/>
          </a:prstGeom>
          <a:noFill/>
          <a:ln w="0">
            <a:noFill/>
            <a:prstDash val="solid"/>
          </a:ln>
        </p:spPr>
        <p:txBody>
          <a:bodyPr/>
          <a:lstStyle/>
          <a:p>
            <a:pPr algn="ctr">
              <a:defRPr sz="1875" b="1">
                <a:solidFill>
                  <a:srgbClr val="092A4A"/>
                </a:solidFill>
              </a:defRPr>
            </a:pPr>
            <a:r>
              <a:rPr sz="1875" b="1">
                <a:solidFill>
                  <a:srgbClr val="092A4A"/>
                </a:solidFill>
              </a:rPr>
              <a:t>silent</a:t>
            </a:r>
          </a:p>
        </p:txBody>
      </p:sp>
      <p:sp>
        <p:nvSpPr>
          <p:cNvPr id="15" name="Rectangle 14">
            <a:extLst>
              <a:ext uri="{FF2B5EF4-FFF2-40B4-BE49-F238E27FC236}">
                <a16:creationId xmlns:a16="http://schemas.microsoft.com/office/drawing/2014/main" id="{8D7D60EB-2A26-42A2-AD62-12ED872AA24A}"/>
              </a:ext>
            </a:extLst>
          </p:cNvPr>
          <p:cNvSpPr>
            <a:spLocks noGrp="1"/>
          </p:cNvSpPr>
          <p:nvPr/>
        </p:nvSpPr>
        <p:spPr>
          <a:xfrm>
            <a:off x="6715125" y="4333875"/>
            <a:ext cx="4572000" cy="400050"/>
          </a:xfrm>
          <a:prstGeom prst="rect">
            <a:avLst/>
          </a:prstGeom>
          <a:noFill/>
          <a:ln w="0">
            <a:noFill/>
            <a:prstDash val="solid"/>
          </a:ln>
        </p:spPr>
        <p:txBody>
          <a:bodyPr/>
          <a:lstStyle/>
          <a:p>
            <a:pPr algn="ctr">
              <a:defRPr sz="1575" b="0">
                <a:solidFill>
                  <a:srgbClr val="15324A"/>
                </a:solidFill>
              </a:defRPr>
            </a:pPr>
            <a:r>
              <a:rPr sz="1575" b="0">
                <a:solidFill>
                  <a:srgbClr val="15324A"/>
                </a:solidFill>
              </a:rPr>
              <a:t>without sound</a:t>
            </a:r>
          </a:p>
        </p:txBody>
      </p:sp>
      <p:sp>
        <p:nvSpPr>
          <p:cNvPr id="16" name="Rectangle 15">
            <a:extLst>
              <a:ext uri="{FF2B5EF4-FFF2-40B4-BE49-F238E27FC236}">
                <a16:creationId xmlns:a16="http://schemas.microsoft.com/office/drawing/2014/main" id="{C8E71C0F-2E6D-42C2-9CB4-21329DD0AD5E}"/>
              </a:ext>
            </a:extLst>
          </p:cNvPr>
          <p:cNvSpPr>
            <a:spLocks noGrp="1"/>
          </p:cNvSpPr>
          <p:nvPr/>
        </p:nvSpPr>
        <p:spPr>
          <a:xfrm>
            <a:off x="2333625" y="5619750"/>
            <a:ext cx="7524750" cy="361950"/>
          </a:xfrm>
          <a:prstGeom prst="rect">
            <a:avLst/>
          </a:prstGeom>
          <a:noFill/>
          <a:ln w="0">
            <a:noFill/>
            <a:prstDash val="solid"/>
          </a:ln>
        </p:spPr>
        <p:txBody>
          <a:bodyPr/>
          <a:lstStyle/>
          <a:p>
            <a:pPr algn="ctr">
              <a:defRPr sz="1725" b="1">
                <a:solidFill>
                  <a:srgbClr val="2E7D6D"/>
                </a:solidFill>
              </a:defRPr>
            </a:pPr>
            <a:r>
              <a:rPr sz="1725" b="1">
                <a:solidFill>
                  <a:srgbClr val="2E7D6D"/>
                </a:solidFill>
              </a:rPr>
              <a:t>Choose one word and use it in your own lighthouse sentence.</a:t>
            </a:r>
          </a:p>
        </p:txBody>
      </p:sp>
      <p:sp>
        <p:nvSpPr>
          <p:cNvPr id="17" name="Rectangle 16">
            <a:extLst>
              <a:ext uri="{FF2B5EF4-FFF2-40B4-BE49-F238E27FC236}">
                <a16:creationId xmlns:a16="http://schemas.microsoft.com/office/drawing/2014/main" id="{8700EC3D-7DD6-44DF-91AA-7470038B396B}"/>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18" name="Rectangle 17">
            <a:extLst>
              <a:ext uri="{FF2B5EF4-FFF2-40B4-BE49-F238E27FC236}">
                <a16:creationId xmlns:a16="http://schemas.microsoft.com/office/drawing/2014/main" id="{D461BBD8-89AA-4763-9FD7-BEA49AF41D62}"/>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6</a:t>
            </a:r>
          </a:p>
        </p:txBody>
      </p:sp>
    </p:spTree>
    <p:extLst>
      <p:ext uri="{BB962C8B-B14F-4D97-AF65-F5344CB8AC3E}">
        <p14:creationId xmlns:p14="http://schemas.microsoft.com/office/powerpoint/2010/main" val="2145747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DEFF6"/>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1A8A501-3421-4745-8895-DD8AF528FE81}"/>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90-MINUTE SAMPLE SESSION • KS1–KS2</a:t>
            </a:r>
          </a:p>
        </p:txBody>
      </p:sp>
      <p:sp>
        <p:nvSpPr>
          <p:cNvPr id="2" name="Rectangle 1">
            <a:extLst>
              <a:ext uri="{FF2B5EF4-FFF2-40B4-BE49-F238E27FC236}">
                <a16:creationId xmlns:a16="http://schemas.microsoft.com/office/drawing/2014/main" id="{180D2723-41E4-4A20-AC5A-0BFFD044B62E}"/>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Make the lighthouse feel mysterious</a:t>
            </a:r>
          </a:p>
        </p:txBody>
      </p:sp>
      <p:sp>
        <p:nvSpPr>
          <p:cNvPr id="3" name="Rectangle 2">
            <a:extLst>
              <a:ext uri="{FF2B5EF4-FFF2-40B4-BE49-F238E27FC236}">
                <a16:creationId xmlns:a16="http://schemas.microsoft.com/office/drawing/2014/main" id="{9A41B2F8-FD4D-433F-9C3E-24F5E7CDCCD0}"/>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0B7485FB-8931-4BF6-BFF0-0D91201D4728}"/>
              </a:ext>
            </a:extLst>
          </p:cNvPr>
          <p:cNvSpPr>
            <a:spLocks noGrp="1"/>
          </p:cNvSpPr>
          <p:nvPr/>
        </p:nvSpPr>
        <p:spPr>
          <a:xfrm>
            <a:off x="523875" y="1809750"/>
            <a:ext cx="2619375" cy="2857500"/>
          </a:xfrm>
          <a:prstGeom prst="roundRect">
            <a:avLst>
              <a:gd name="adj" fmla="val 4364"/>
            </a:avLst>
          </a:prstGeom>
          <a:solidFill>
            <a:srgbClr val="FFFFFF"/>
          </a:solidFill>
          <a:ln w="19050">
            <a:solidFill>
              <a:srgbClr val="1976A8"/>
            </a:solidFill>
            <a:prstDash val="solid"/>
          </a:ln>
        </p:spPr>
        <p:txBody>
          <a:bodyPr/>
          <a:lstStyle/>
          <a:p>
            <a:endParaRPr lang="en-GB"/>
          </a:p>
        </p:txBody>
      </p:sp>
      <p:sp>
        <p:nvSpPr>
          <p:cNvPr id="5" name="Rectangle 4">
            <a:extLst>
              <a:ext uri="{FF2B5EF4-FFF2-40B4-BE49-F238E27FC236}">
                <a16:creationId xmlns:a16="http://schemas.microsoft.com/office/drawing/2014/main" id="{7E1D6BD9-3998-42F2-9820-7233D7335FF7}"/>
              </a:ext>
            </a:extLst>
          </p:cNvPr>
          <p:cNvSpPr>
            <a:spLocks noGrp="1"/>
          </p:cNvSpPr>
          <p:nvPr/>
        </p:nvSpPr>
        <p:spPr>
          <a:xfrm>
            <a:off x="714375" y="2095500"/>
            <a:ext cx="2238375" cy="428625"/>
          </a:xfrm>
          <a:prstGeom prst="rect">
            <a:avLst/>
          </a:prstGeom>
          <a:noFill/>
          <a:ln w="0">
            <a:noFill/>
            <a:prstDash val="solid"/>
          </a:ln>
        </p:spPr>
        <p:txBody>
          <a:bodyPr/>
          <a:lstStyle/>
          <a:p>
            <a:pPr algn="ctr">
              <a:defRPr sz="1650" b="1">
                <a:solidFill>
                  <a:srgbClr val="092A4A"/>
                </a:solidFill>
              </a:defRPr>
            </a:pPr>
            <a:r>
              <a:rPr sz="1650" b="1">
                <a:solidFill>
                  <a:srgbClr val="092A4A"/>
                </a:solidFill>
              </a:rPr>
              <a:t>SIGHT</a:t>
            </a:r>
          </a:p>
        </p:txBody>
      </p:sp>
      <p:sp>
        <p:nvSpPr>
          <p:cNvPr id="6" name="Rectangle 5">
            <a:extLst>
              <a:ext uri="{FF2B5EF4-FFF2-40B4-BE49-F238E27FC236}">
                <a16:creationId xmlns:a16="http://schemas.microsoft.com/office/drawing/2014/main" id="{F0CAE370-38A9-441E-9CB4-5FE8F1E6568D}"/>
              </a:ext>
            </a:extLst>
          </p:cNvPr>
          <p:cNvSpPr>
            <a:spLocks noGrp="1"/>
          </p:cNvSpPr>
          <p:nvPr/>
        </p:nvSpPr>
        <p:spPr>
          <a:xfrm>
            <a:off x="762000" y="3000375"/>
            <a:ext cx="2143125" cy="1047750"/>
          </a:xfrm>
          <a:prstGeom prst="rect">
            <a:avLst/>
          </a:prstGeom>
          <a:noFill/>
          <a:ln w="0">
            <a:noFill/>
            <a:prstDash val="solid"/>
          </a:ln>
        </p:spPr>
        <p:txBody>
          <a:bodyPr/>
          <a:lstStyle/>
          <a:p>
            <a:pPr algn="ctr">
              <a:defRPr sz="1575" b="0">
                <a:solidFill>
                  <a:srgbClr val="15324A"/>
                </a:solidFill>
              </a:defRPr>
            </a:pPr>
            <a:r>
              <a:rPr sz="1575" b="0">
                <a:solidFill>
                  <a:srgbClr val="15324A"/>
                </a:solidFill>
              </a:rPr>
              <a:t>a pale moon above the tower</a:t>
            </a:r>
          </a:p>
        </p:txBody>
      </p:sp>
      <p:sp>
        <p:nvSpPr>
          <p:cNvPr id="7" name="Rectangle: Rounded Corners 6">
            <a:extLst>
              <a:ext uri="{FF2B5EF4-FFF2-40B4-BE49-F238E27FC236}">
                <a16:creationId xmlns:a16="http://schemas.microsoft.com/office/drawing/2014/main" id="{22A737E1-E82A-4A76-9356-79080EEB68D9}"/>
              </a:ext>
            </a:extLst>
          </p:cNvPr>
          <p:cNvSpPr>
            <a:spLocks noGrp="1"/>
          </p:cNvSpPr>
          <p:nvPr/>
        </p:nvSpPr>
        <p:spPr>
          <a:xfrm>
            <a:off x="3429000" y="1809750"/>
            <a:ext cx="2619375" cy="2857500"/>
          </a:xfrm>
          <a:prstGeom prst="roundRect">
            <a:avLst>
              <a:gd name="adj" fmla="val 4364"/>
            </a:avLst>
          </a:prstGeom>
          <a:solidFill>
            <a:srgbClr val="F7E9BB"/>
          </a:solidFill>
          <a:ln w="19050">
            <a:solidFill>
              <a:srgbClr val="D4A62A"/>
            </a:solidFill>
            <a:prstDash val="solid"/>
          </a:ln>
        </p:spPr>
        <p:txBody>
          <a:bodyPr/>
          <a:lstStyle/>
          <a:p>
            <a:endParaRPr lang="en-GB"/>
          </a:p>
        </p:txBody>
      </p:sp>
      <p:sp>
        <p:nvSpPr>
          <p:cNvPr id="8" name="Rectangle 7">
            <a:extLst>
              <a:ext uri="{FF2B5EF4-FFF2-40B4-BE49-F238E27FC236}">
                <a16:creationId xmlns:a16="http://schemas.microsoft.com/office/drawing/2014/main" id="{B406AB09-E8F0-4CEF-9461-BF3CB99993C6}"/>
              </a:ext>
            </a:extLst>
          </p:cNvPr>
          <p:cNvSpPr>
            <a:spLocks noGrp="1"/>
          </p:cNvSpPr>
          <p:nvPr/>
        </p:nvSpPr>
        <p:spPr>
          <a:xfrm>
            <a:off x="3619500" y="2095500"/>
            <a:ext cx="2238375" cy="428625"/>
          </a:xfrm>
          <a:prstGeom prst="rect">
            <a:avLst/>
          </a:prstGeom>
          <a:noFill/>
          <a:ln w="0">
            <a:noFill/>
            <a:prstDash val="solid"/>
          </a:ln>
        </p:spPr>
        <p:txBody>
          <a:bodyPr/>
          <a:lstStyle/>
          <a:p>
            <a:pPr algn="ctr">
              <a:defRPr sz="1650" b="1">
                <a:solidFill>
                  <a:srgbClr val="092A4A"/>
                </a:solidFill>
              </a:defRPr>
            </a:pPr>
            <a:r>
              <a:rPr sz="1650" b="1">
                <a:solidFill>
                  <a:srgbClr val="092A4A"/>
                </a:solidFill>
              </a:rPr>
              <a:t>SOUND</a:t>
            </a:r>
          </a:p>
        </p:txBody>
      </p:sp>
      <p:sp>
        <p:nvSpPr>
          <p:cNvPr id="9" name="Rectangle 8">
            <a:extLst>
              <a:ext uri="{FF2B5EF4-FFF2-40B4-BE49-F238E27FC236}">
                <a16:creationId xmlns:a16="http://schemas.microsoft.com/office/drawing/2014/main" id="{37149419-E2B1-4DCF-BC97-F68025F1F421}"/>
              </a:ext>
            </a:extLst>
          </p:cNvPr>
          <p:cNvSpPr>
            <a:spLocks noGrp="1"/>
          </p:cNvSpPr>
          <p:nvPr/>
        </p:nvSpPr>
        <p:spPr>
          <a:xfrm>
            <a:off x="3667125" y="3000375"/>
            <a:ext cx="2143125" cy="1047750"/>
          </a:xfrm>
          <a:prstGeom prst="rect">
            <a:avLst/>
          </a:prstGeom>
          <a:noFill/>
          <a:ln w="0">
            <a:noFill/>
            <a:prstDash val="solid"/>
          </a:ln>
        </p:spPr>
        <p:txBody>
          <a:bodyPr/>
          <a:lstStyle/>
          <a:p>
            <a:pPr algn="ctr">
              <a:defRPr sz="1575" b="0">
                <a:solidFill>
                  <a:srgbClr val="15324A"/>
                </a:solidFill>
              </a:defRPr>
            </a:pPr>
            <a:r>
              <a:rPr sz="1575" b="0">
                <a:solidFill>
                  <a:srgbClr val="15324A"/>
                </a:solidFill>
              </a:rPr>
              <a:t>waves slapped the rocks</a:t>
            </a:r>
          </a:p>
        </p:txBody>
      </p:sp>
      <p:sp>
        <p:nvSpPr>
          <p:cNvPr id="10" name="Rectangle: Rounded Corners 9">
            <a:extLst>
              <a:ext uri="{FF2B5EF4-FFF2-40B4-BE49-F238E27FC236}">
                <a16:creationId xmlns:a16="http://schemas.microsoft.com/office/drawing/2014/main" id="{0D2179CC-350C-4DAA-AD02-D631F9A83D60}"/>
              </a:ext>
            </a:extLst>
          </p:cNvPr>
          <p:cNvSpPr>
            <a:spLocks noGrp="1"/>
          </p:cNvSpPr>
          <p:nvPr/>
        </p:nvSpPr>
        <p:spPr>
          <a:xfrm>
            <a:off x="6334125" y="1809750"/>
            <a:ext cx="2619375" cy="2857500"/>
          </a:xfrm>
          <a:prstGeom prst="roundRect">
            <a:avLst>
              <a:gd name="adj" fmla="val 4364"/>
            </a:avLst>
          </a:prstGeom>
          <a:solidFill>
            <a:srgbClr val="FFFFFF"/>
          </a:solidFill>
          <a:ln w="19050">
            <a:solidFill>
              <a:srgbClr val="1976A8"/>
            </a:solidFill>
            <a:prstDash val="solid"/>
          </a:ln>
        </p:spPr>
        <p:txBody>
          <a:bodyPr/>
          <a:lstStyle/>
          <a:p>
            <a:endParaRPr lang="en-GB"/>
          </a:p>
        </p:txBody>
      </p:sp>
      <p:sp>
        <p:nvSpPr>
          <p:cNvPr id="11" name="Rectangle 10">
            <a:extLst>
              <a:ext uri="{FF2B5EF4-FFF2-40B4-BE49-F238E27FC236}">
                <a16:creationId xmlns:a16="http://schemas.microsoft.com/office/drawing/2014/main" id="{43440696-6836-493D-91D0-B7A2A209E777}"/>
              </a:ext>
            </a:extLst>
          </p:cNvPr>
          <p:cNvSpPr>
            <a:spLocks noGrp="1"/>
          </p:cNvSpPr>
          <p:nvPr/>
        </p:nvSpPr>
        <p:spPr>
          <a:xfrm>
            <a:off x="6524625" y="2095500"/>
            <a:ext cx="2238375" cy="428625"/>
          </a:xfrm>
          <a:prstGeom prst="rect">
            <a:avLst/>
          </a:prstGeom>
          <a:noFill/>
          <a:ln w="0">
            <a:noFill/>
            <a:prstDash val="solid"/>
          </a:ln>
        </p:spPr>
        <p:txBody>
          <a:bodyPr/>
          <a:lstStyle/>
          <a:p>
            <a:pPr algn="ctr">
              <a:defRPr sz="1650" b="1">
                <a:solidFill>
                  <a:srgbClr val="092A4A"/>
                </a:solidFill>
              </a:defRPr>
            </a:pPr>
            <a:r>
              <a:rPr sz="1650" b="1">
                <a:solidFill>
                  <a:srgbClr val="092A4A"/>
                </a:solidFill>
              </a:rPr>
              <a:t>MOVEMENT</a:t>
            </a:r>
          </a:p>
        </p:txBody>
      </p:sp>
      <p:sp>
        <p:nvSpPr>
          <p:cNvPr id="12" name="Rectangle 11">
            <a:extLst>
              <a:ext uri="{FF2B5EF4-FFF2-40B4-BE49-F238E27FC236}">
                <a16:creationId xmlns:a16="http://schemas.microsoft.com/office/drawing/2014/main" id="{7F99A450-D61F-4D4A-A0A5-060BF92299BA}"/>
              </a:ext>
            </a:extLst>
          </p:cNvPr>
          <p:cNvSpPr>
            <a:spLocks noGrp="1"/>
          </p:cNvSpPr>
          <p:nvPr/>
        </p:nvSpPr>
        <p:spPr>
          <a:xfrm>
            <a:off x="6572250" y="3000375"/>
            <a:ext cx="2143125" cy="1047750"/>
          </a:xfrm>
          <a:prstGeom prst="rect">
            <a:avLst/>
          </a:prstGeom>
          <a:noFill/>
          <a:ln w="0">
            <a:noFill/>
            <a:prstDash val="solid"/>
          </a:ln>
        </p:spPr>
        <p:txBody>
          <a:bodyPr/>
          <a:lstStyle/>
          <a:p>
            <a:pPr algn="ctr">
              <a:defRPr sz="1575" b="0">
                <a:solidFill>
                  <a:srgbClr val="15324A"/>
                </a:solidFill>
              </a:defRPr>
            </a:pPr>
            <a:r>
              <a:rPr sz="1575" b="0">
                <a:solidFill>
                  <a:srgbClr val="15324A"/>
                </a:solidFill>
              </a:rPr>
              <a:t>the weak light trembled</a:t>
            </a:r>
          </a:p>
        </p:txBody>
      </p:sp>
      <p:sp>
        <p:nvSpPr>
          <p:cNvPr id="13" name="Rectangle: Rounded Corners 12">
            <a:extLst>
              <a:ext uri="{FF2B5EF4-FFF2-40B4-BE49-F238E27FC236}">
                <a16:creationId xmlns:a16="http://schemas.microsoft.com/office/drawing/2014/main" id="{B1A4B7A1-C8BB-4042-93A5-2528943C961A}"/>
              </a:ext>
            </a:extLst>
          </p:cNvPr>
          <p:cNvSpPr>
            <a:spLocks noGrp="1"/>
          </p:cNvSpPr>
          <p:nvPr/>
        </p:nvSpPr>
        <p:spPr>
          <a:xfrm>
            <a:off x="9239250" y="1809750"/>
            <a:ext cx="2619375" cy="2857500"/>
          </a:xfrm>
          <a:prstGeom prst="roundRect">
            <a:avLst>
              <a:gd name="adj" fmla="val 4364"/>
            </a:avLst>
          </a:prstGeom>
          <a:solidFill>
            <a:srgbClr val="F7E9BB"/>
          </a:solidFill>
          <a:ln w="19050">
            <a:solidFill>
              <a:srgbClr val="D4A62A"/>
            </a:solidFill>
            <a:prstDash val="solid"/>
          </a:ln>
        </p:spPr>
        <p:txBody>
          <a:bodyPr/>
          <a:lstStyle/>
          <a:p>
            <a:endParaRPr lang="en-GB"/>
          </a:p>
        </p:txBody>
      </p:sp>
      <p:sp>
        <p:nvSpPr>
          <p:cNvPr id="14" name="Rectangle 13">
            <a:extLst>
              <a:ext uri="{FF2B5EF4-FFF2-40B4-BE49-F238E27FC236}">
                <a16:creationId xmlns:a16="http://schemas.microsoft.com/office/drawing/2014/main" id="{5A53B0BA-EC2C-4566-BEF0-FC3CD3798167}"/>
              </a:ext>
            </a:extLst>
          </p:cNvPr>
          <p:cNvSpPr>
            <a:spLocks noGrp="1"/>
          </p:cNvSpPr>
          <p:nvPr/>
        </p:nvSpPr>
        <p:spPr>
          <a:xfrm>
            <a:off x="9429750" y="2095500"/>
            <a:ext cx="2238375" cy="428625"/>
          </a:xfrm>
          <a:prstGeom prst="rect">
            <a:avLst/>
          </a:prstGeom>
          <a:noFill/>
          <a:ln w="0">
            <a:noFill/>
            <a:prstDash val="solid"/>
          </a:ln>
        </p:spPr>
        <p:txBody>
          <a:bodyPr/>
          <a:lstStyle/>
          <a:p>
            <a:pPr algn="ctr">
              <a:defRPr sz="1650" b="1">
                <a:solidFill>
                  <a:srgbClr val="092A4A"/>
                </a:solidFill>
              </a:defRPr>
            </a:pPr>
            <a:r>
              <a:rPr sz="1650" b="1">
                <a:solidFill>
                  <a:srgbClr val="092A4A"/>
                </a:solidFill>
              </a:rPr>
              <a:t>FEELING</a:t>
            </a:r>
          </a:p>
        </p:txBody>
      </p:sp>
      <p:sp>
        <p:nvSpPr>
          <p:cNvPr id="15" name="Rectangle 14">
            <a:extLst>
              <a:ext uri="{FF2B5EF4-FFF2-40B4-BE49-F238E27FC236}">
                <a16:creationId xmlns:a16="http://schemas.microsoft.com/office/drawing/2014/main" id="{AACCA21F-4A1F-4800-ABB2-451E5B2D46FB}"/>
              </a:ext>
            </a:extLst>
          </p:cNvPr>
          <p:cNvSpPr>
            <a:spLocks noGrp="1"/>
          </p:cNvSpPr>
          <p:nvPr/>
        </p:nvSpPr>
        <p:spPr>
          <a:xfrm>
            <a:off x="9477375" y="3000375"/>
            <a:ext cx="2143125" cy="1047750"/>
          </a:xfrm>
          <a:prstGeom prst="rect">
            <a:avLst/>
          </a:prstGeom>
          <a:noFill/>
          <a:ln w="0">
            <a:noFill/>
            <a:prstDash val="solid"/>
          </a:ln>
        </p:spPr>
        <p:txBody>
          <a:bodyPr/>
          <a:lstStyle/>
          <a:p>
            <a:pPr algn="ctr">
              <a:defRPr sz="1575" b="0">
                <a:solidFill>
                  <a:srgbClr val="15324A"/>
                </a:solidFill>
              </a:defRPr>
            </a:pPr>
            <a:r>
              <a:rPr sz="1575" b="0">
                <a:solidFill>
                  <a:srgbClr val="15324A"/>
                </a:solidFill>
              </a:rPr>
              <a:t>unease tightened in Maya’s chest</a:t>
            </a:r>
          </a:p>
        </p:txBody>
      </p:sp>
      <p:sp>
        <p:nvSpPr>
          <p:cNvPr id="16" name="Rectangle 15">
            <a:extLst>
              <a:ext uri="{FF2B5EF4-FFF2-40B4-BE49-F238E27FC236}">
                <a16:creationId xmlns:a16="http://schemas.microsoft.com/office/drawing/2014/main" id="{56DE8D86-93CB-4043-9883-488928770DBE}"/>
              </a:ext>
            </a:extLst>
          </p:cNvPr>
          <p:cNvSpPr>
            <a:spLocks noGrp="1"/>
          </p:cNvSpPr>
          <p:nvPr/>
        </p:nvSpPr>
        <p:spPr>
          <a:xfrm>
            <a:off x="2333625" y="5429250"/>
            <a:ext cx="7524750" cy="381000"/>
          </a:xfrm>
          <a:prstGeom prst="rect">
            <a:avLst/>
          </a:prstGeom>
          <a:noFill/>
          <a:ln w="0">
            <a:noFill/>
            <a:prstDash val="solid"/>
          </a:ln>
        </p:spPr>
        <p:txBody>
          <a:bodyPr/>
          <a:lstStyle/>
          <a:p>
            <a:pPr algn="ctr">
              <a:defRPr sz="1800" b="1">
                <a:solidFill>
                  <a:srgbClr val="2E7D6D"/>
                </a:solidFill>
              </a:defRPr>
            </a:pPr>
            <a:r>
              <a:rPr sz="1800" b="1">
                <a:solidFill>
                  <a:srgbClr val="2E7D6D"/>
                </a:solidFill>
              </a:rPr>
              <a:t>Which idea makes the scene feel most mysterious? Tell us why.</a:t>
            </a:r>
          </a:p>
        </p:txBody>
      </p:sp>
      <p:sp>
        <p:nvSpPr>
          <p:cNvPr id="17" name="Rectangle 16">
            <a:extLst>
              <a:ext uri="{FF2B5EF4-FFF2-40B4-BE49-F238E27FC236}">
                <a16:creationId xmlns:a16="http://schemas.microsoft.com/office/drawing/2014/main" id="{D096FE83-7212-4455-B0A3-2F4EFB937F81}"/>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18" name="Rectangle 17">
            <a:extLst>
              <a:ext uri="{FF2B5EF4-FFF2-40B4-BE49-F238E27FC236}">
                <a16:creationId xmlns:a16="http://schemas.microsoft.com/office/drawing/2014/main" id="{4EF8B775-7472-49F3-B239-CB87787ADEF5}"/>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7</a:t>
            </a:r>
          </a:p>
        </p:txBody>
      </p:sp>
    </p:spTree>
    <p:extLst>
      <p:ext uri="{BB962C8B-B14F-4D97-AF65-F5344CB8AC3E}">
        <p14:creationId xmlns:p14="http://schemas.microsoft.com/office/powerpoint/2010/main" val="385511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92A4A"/>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156B7F-8513-4B68-99C9-60DF1DC5217C}"/>
              </a:ext>
            </a:extLst>
          </p:cNvPr>
          <p:cNvSpPr>
            <a:spLocks noGrp="1"/>
          </p:cNvSpPr>
          <p:nvPr/>
        </p:nvSpPr>
        <p:spPr>
          <a:xfrm>
            <a:off x="666750" y="476250"/>
            <a:ext cx="10858500" cy="266700"/>
          </a:xfrm>
          <a:prstGeom prst="rect">
            <a:avLst/>
          </a:prstGeom>
          <a:noFill/>
          <a:ln w="0">
            <a:noFill/>
            <a:prstDash val="solid"/>
          </a:ln>
        </p:spPr>
        <p:txBody>
          <a:bodyPr/>
          <a:lstStyle/>
          <a:p>
            <a:pPr algn="ctr">
              <a:defRPr sz="1275" b="1">
                <a:solidFill>
                  <a:srgbClr val="D4A62A"/>
                </a:solidFill>
              </a:defRPr>
            </a:pPr>
            <a:r>
              <a:rPr sz="1275" b="1">
                <a:solidFill>
                  <a:srgbClr val="D4A62A"/>
                </a:solidFill>
              </a:rPr>
              <a:t>LET’S LOOK AT A MODEL</a:t>
            </a:r>
          </a:p>
        </p:txBody>
      </p:sp>
      <p:sp>
        <p:nvSpPr>
          <p:cNvPr id="2" name="Rectangle 1">
            <a:extLst>
              <a:ext uri="{FF2B5EF4-FFF2-40B4-BE49-F238E27FC236}">
                <a16:creationId xmlns:a16="http://schemas.microsoft.com/office/drawing/2014/main" id="{42FBA6B4-1D09-41EF-AF54-80B1CD241213}"/>
              </a:ext>
            </a:extLst>
          </p:cNvPr>
          <p:cNvSpPr>
            <a:spLocks noGrp="1"/>
          </p:cNvSpPr>
          <p:nvPr/>
        </p:nvSpPr>
        <p:spPr>
          <a:xfrm>
            <a:off x="1143000" y="1095375"/>
            <a:ext cx="9906000" cy="523875"/>
          </a:xfrm>
          <a:prstGeom prst="rect">
            <a:avLst/>
          </a:prstGeom>
          <a:noFill/>
          <a:ln w="0">
            <a:noFill/>
            <a:prstDash val="solid"/>
          </a:ln>
        </p:spPr>
        <p:txBody>
          <a:bodyPr/>
          <a:lstStyle/>
          <a:p>
            <a:pPr algn="ctr">
              <a:defRPr sz="2700" b="1">
                <a:solidFill>
                  <a:srgbClr val="FFFFFF"/>
                </a:solidFill>
              </a:defRPr>
            </a:pPr>
            <a:r>
              <a:rPr sz="2700" b="1">
                <a:solidFill>
                  <a:srgbClr val="FFFFFF"/>
                </a:solidFill>
              </a:rPr>
              <a:t>See how strong details make the scene clear</a:t>
            </a:r>
          </a:p>
        </p:txBody>
      </p:sp>
      <p:sp>
        <p:nvSpPr>
          <p:cNvPr id="3" name="Rectangle: Rounded Corners 2">
            <a:extLst>
              <a:ext uri="{FF2B5EF4-FFF2-40B4-BE49-F238E27FC236}">
                <a16:creationId xmlns:a16="http://schemas.microsoft.com/office/drawing/2014/main" id="{78F52245-568A-455F-96DE-74A79A1B8D26}"/>
              </a:ext>
            </a:extLst>
          </p:cNvPr>
          <p:cNvSpPr>
            <a:spLocks noGrp="1"/>
          </p:cNvSpPr>
          <p:nvPr/>
        </p:nvSpPr>
        <p:spPr>
          <a:xfrm>
            <a:off x="1381125" y="2190750"/>
            <a:ext cx="9429750" cy="2000250"/>
          </a:xfrm>
          <a:prstGeom prst="roundRect">
            <a:avLst>
              <a:gd name="adj" fmla="val 5714"/>
            </a:avLst>
          </a:prstGeom>
          <a:solidFill>
            <a:srgbClr val="123E61"/>
          </a:solidFill>
          <a:ln w="19050">
            <a:solidFill>
              <a:srgbClr val="D4A62A"/>
            </a:solidFill>
            <a:prstDash val="solid"/>
          </a:ln>
        </p:spPr>
        <p:txBody>
          <a:bodyPr/>
          <a:lstStyle/>
          <a:p>
            <a:endParaRPr lang="en-GB"/>
          </a:p>
        </p:txBody>
      </p:sp>
      <p:sp>
        <p:nvSpPr>
          <p:cNvPr id="4" name="Rectangle 3">
            <a:extLst>
              <a:ext uri="{FF2B5EF4-FFF2-40B4-BE49-F238E27FC236}">
                <a16:creationId xmlns:a16="http://schemas.microsoft.com/office/drawing/2014/main" id="{3B395211-B9DF-4613-9B32-89F9F36741BE}"/>
              </a:ext>
            </a:extLst>
          </p:cNvPr>
          <p:cNvSpPr>
            <a:spLocks noGrp="1"/>
          </p:cNvSpPr>
          <p:nvPr/>
        </p:nvSpPr>
        <p:spPr>
          <a:xfrm>
            <a:off x="1857375" y="2571750"/>
            <a:ext cx="8477250" cy="1190625"/>
          </a:xfrm>
          <a:prstGeom prst="rect">
            <a:avLst/>
          </a:prstGeom>
          <a:noFill/>
          <a:ln w="0">
            <a:noFill/>
            <a:prstDash val="solid"/>
          </a:ln>
        </p:spPr>
        <p:txBody>
          <a:bodyPr/>
          <a:lstStyle/>
          <a:p>
            <a:pPr algn="ctr">
              <a:defRPr sz="2025" b="1">
                <a:solidFill>
                  <a:srgbClr val="FFF8EA"/>
                </a:solidFill>
              </a:defRPr>
            </a:pPr>
            <a:r>
              <a:rPr sz="2025" b="1">
                <a:solidFill>
                  <a:srgbClr val="FFF8EA"/>
                </a:solidFill>
              </a:rPr>
              <a:t>The lonely lighthouse leaned above the restless sea. Waves slapped the black rocks while its weak golden light trembled behind the glass. Maya gripped the cold key and stepped towards the silent blue door.</a:t>
            </a:r>
          </a:p>
        </p:txBody>
      </p:sp>
      <p:sp>
        <p:nvSpPr>
          <p:cNvPr id="5" name="Rectangle 4">
            <a:extLst>
              <a:ext uri="{FF2B5EF4-FFF2-40B4-BE49-F238E27FC236}">
                <a16:creationId xmlns:a16="http://schemas.microsoft.com/office/drawing/2014/main" id="{D557F5AA-8407-4298-BF82-8FD79FBEA978}"/>
              </a:ext>
            </a:extLst>
          </p:cNvPr>
          <p:cNvSpPr>
            <a:spLocks noGrp="1"/>
          </p:cNvSpPr>
          <p:nvPr/>
        </p:nvSpPr>
        <p:spPr>
          <a:xfrm>
            <a:off x="1714500" y="4857750"/>
            <a:ext cx="8763000" cy="400050"/>
          </a:xfrm>
          <a:prstGeom prst="rect">
            <a:avLst/>
          </a:prstGeom>
          <a:noFill/>
          <a:ln w="0">
            <a:noFill/>
            <a:prstDash val="solid"/>
          </a:ln>
        </p:spPr>
        <p:txBody>
          <a:bodyPr/>
          <a:lstStyle/>
          <a:p>
            <a:pPr algn="ctr">
              <a:defRPr sz="1725" b="1">
                <a:solidFill>
                  <a:srgbClr val="D4A62A"/>
                </a:solidFill>
              </a:defRPr>
            </a:pPr>
            <a:r>
              <a:rPr sz="1725" b="1">
                <a:solidFill>
                  <a:srgbClr val="D4A62A"/>
                </a:solidFill>
              </a:rPr>
              <a:t>Underline a describing phrase • circle a strong action word</a:t>
            </a:r>
          </a:p>
        </p:txBody>
      </p:sp>
      <p:sp>
        <p:nvSpPr>
          <p:cNvPr id="6" name="Rectangle 5">
            <a:extLst>
              <a:ext uri="{FF2B5EF4-FFF2-40B4-BE49-F238E27FC236}">
                <a16:creationId xmlns:a16="http://schemas.microsoft.com/office/drawing/2014/main" id="{2369DD1F-8189-4272-8B32-C63A0E0F74F9}"/>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7" name="Rectangle 6">
            <a:extLst>
              <a:ext uri="{FF2B5EF4-FFF2-40B4-BE49-F238E27FC236}">
                <a16:creationId xmlns:a16="http://schemas.microsoft.com/office/drawing/2014/main" id="{5CB53943-62AF-4368-B173-45338763CDCD}"/>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8</a:t>
            </a:r>
          </a:p>
        </p:txBody>
      </p:sp>
    </p:spTree>
    <p:extLst>
      <p:ext uri="{BB962C8B-B14F-4D97-AF65-F5344CB8AC3E}">
        <p14:creationId xmlns:p14="http://schemas.microsoft.com/office/powerpoint/2010/main" val="2140452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061F252A-6A03-4CA2-AC32-4E5F18076217}"/>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90-MINUTE SAMPLE SESSION • KS1–KS2</a:t>
            </a:r>
          </a:p>
        </p:txBody>
      </p:sp>
      <p:sp>
        <p:nvSpPr>
          <p:cNvPr id="2" name="Rectangle 1">
            <a:extLst>
              <a:ext uri="{FF2B5EF4-FFF2-40B4-BE49-F238E27FC236}">
                <a16:creationId xmlns:a16="http://schemas.microsoft.com/office/drawing/2014/main" id="{F7171CE0-68C6-4022-8A3A-097C1B633FC4}"/>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Plan the mystery</a:t>
            </a:r>
          </a:p>
        </p:txBody>
      </p:sp>
      <p:sp>
        <p:nvSpPr>
          <p:cNvPr id="3" name="Rectangle 2">
            <a:extLst>
              <a:ext uri="{FF2B5EF4-FFF2-40B4-BE49-F238E27FC236}">
                <a16:creationId xmlns:a16="http://schemas.microsoft.com/office/drawing/2014/main" id="{9D72F004-9B3D-4435-B2C3-A17C0ACAC005}"/>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C6783992-93E3-44C3-8464-19A21A7CBE3B}"/>
              </a:ext>
            </a:extLst>
          </p:cNvPr>
          <p:cNvSpPr>
            <a:spLocks noGrp="1"/>
          </p:cNvSpPr>
          <p:nvPr/>
        </p:nvSpPr>
        <p:spPr>
          <a:xfrm>
            <a:off x="762000" y="1476375"/>
            <a:ext cx="523875" cy="523875"/>
          </a:xfrm>
          <a:prstGeom prst="roundRect">
            <a:avLst>
              <a:gd name="adj" fmla="val 21818"/>
            </a:avLst>
          </a:prstGeom>
          <a:solidFill>
            <a:srgbClr val="1976A8"/>
          </a:solidFill>
          <a:ln w="19050">
            <a:noFill/>
            <a:prstDash val="solid"/>
          </a:ln>
        </p:spPr>
        <p:txBody>
          <a:bodyPr/>
          <a:lstStyle/>
          <a:p>
            <a:endParaRPr lang="en-GB"/>
          </a:p>
        </p:txBody>
      </p:sp>
      <p:sp>
        <p:nvSpPr>
          <p:cNvPr id="5" name="Rectangle 4">
            <a:extLst>
              <a:ext uri="{FF2B5EF4-FFF2-40B4-BE49-F238E27FC236}">
                <a16:creationId xmlns:a16="http://schemas.microsoft.com/office/drawing/2014/main" id="{A9674F4C-3BA7-41D0-832E-C0E19D66BDF8}"/>
              </a:ext>
            </a:extLst>
          </p:cNvPr>
          <p:cNvSpPr>
            <a:spLocks noGrp="1"/>
          </p:cNvSpPr>
          <p:nvPr/>
        </p:nvSpPr>
        <p:spPr>
          <a:xfrm>
            <a:off x="762000" y="1571625"/>
            <a:ext cx="523875" cy="323850"/>
          </a:xfrm>
          <a:prstGeom prst="rect">
            <a:avLst/>
          </a:prstGeom>
          <a:noFill/>
          <a:ln w="0">
            <a:noFill/>
            <a:prstDash val="solid"/>
          </a:ln>
        </p:spPr>
        <p:txBody>
          <a:bodyPr/>
          <a:lstStyle/>
          <a:p>
            <a:pPr algn="ctr">
              <a:defRPr sz="1650" b="1">
                <a:solidFill>
                  <a:srgbClr val="FFFFFF"/>
                </a:solidFill>
              </a:defRPr>
            </a:pPr>
            <a:r>
              <a:rPr sz="1650" b="1">
                <a:solidFill>
                  <a:srgbClr val="FFFFFF"/>
                </a:solidFill>
              </a:rPr>
              <a:t>1</a:t>
            </a:r>
          </a:p>
        </p:txBody>
      </p:sp>
      <p:sp>
        <p:nvSpPr>
          <p:cNvPr id="6" name="Rectangle 5">
            <a:extLst>
              <a:ext uri="{FF2B5EF4-FFF2-40B4-BE49-F238E27FC236}">
                <a16:creationId xmlns:a16="http://schemas.microsoft.com/office/drawing/2014/main" id="{09463B45-41DB-4D7E-AED9-9DDFB5EDE7AC}"/>
              </a:ext>
            </a:extLst>
          </p:cNvPr>
          <p:cNvSpPr>
            <a:spLocks noGrp="1"/>
          </p:cNvSpPr>
          <p:nvPr/>
        </p:nvSpPr>
        <p:spPr>
          <a:xfrm>
            <a:off x="1619250" y="1552575"/>
            <a:ext cx="952500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Where is the character?</a:t>
            </a:r>
          </a:p>
        </p:txBody>
      </p:sp>
      <p:sp>
        <p:nvSpPr>
          <p:cNvPr id="7" name="Rectangle: Rounded Corners 6">
            <a:extLst>
              <a:ext uri="{FF2B5EF4-FFF2-40B4-BE49-F238E27FC236}">
                <a16:creationId xmlns:a16="http://schemas.microsoft.com/office/drawing/2014/main" id="{0EBBD51D-C437-4EAB-A666-5494CBF24990}"/>
              </a:ext>
            </a:extLst>
          </p:cNvPr>
          <p:cNvSpPr>
            <a:spLocks noGrp="1"/>
          </p:cNvSpPr>
          <p:nvPr/>
        </p:nvSpPr>
        <p:spPr>
          <a:xfrm>
            <a:off x="762000" y="2352675"/>
            <a:ext cx="523875" cy="523875"/>
          </a:xfrm>
          <a:prstGeom prst="roundRect">
            <a:avLst>
              <a:gd name="adj" fmla="val 21818"/>
            </a:avLst>
          </a:prstGeom>
          <a:solidFill>
            <a:srgbClr val="D4A62A"/>
          </a:solidFill>
          <a:ln w="19050">
            <a:noFill/>
            <a:prstDash val="solid"/>
          </a:ln>
        </p:spPr>
        <p:txBody>
          <a:bodyPr/>
          <a:lstStyle/>
          <a:p>
            <a:endParaRPr lang="en-GB"/>
          </a:p>
        </p:txBody>
      </p:sp>
      <p:sp>
        <p:nvSpPr>
          <p:cNvPr id="8" name="Rectangle 7">
            <a:extLst>
              <a:ext uri="{FF2B5EF4-FFF2-40B4-BE49-F238E27FC236}">
                <a16:creationId xmlns:a16="http://schemas.microsoft.com/office/drawing/2014/main" id="{3EF44E64-8865-48B0-9E4B-0F5687B1A560}"/>
              </a:ext>
            </a:extLst>
          </p:cNvPr>
          <p:cNvSpPr>
            <a:spLocks noGrp="1"/>
          </p:cNvSpPr>
          <p:nvPr/>
        </p:nvSpPr>
        <p:spPr>
          <a:xfrm>
            <a:off x="762000" y="2447925"/>
            <a:ext cx="523875" cy="323850"/>
          </a:xfrm>
          <a:prstGeom prst="rect">
            <a:avLst/>
          </a:prstGeom>
          <a:noFill/>
          <a:ln w="0">
            <a:noFill/>
            <a:prstDash val="solid"/>
          </a:ln>
        </p:spPr>
        <p:txBody>
          <a:bodyPr/>
          <a:lstStyle/>
          <a:p>
            <a:pPr algn="ctr">
              <a:defRPr sz="1650" b="1">
                <a:solidFill>
                  <a:srgbClr val="FFFFFF"/>
                </a:solidFill>
              </a:defRPr>
            </a:pPr>
            <a:r>
              <a:rPr sz="1650" b="1">
                <a:solidFill>
                  <a:srgbClr val="FFFFFF"/>
                </a:solidFill>
              </a:rPr>
              <a:t>2</a:t>
            </a:r>
          </a:p>
        </p:txBody>
      </p:sp>
      <p:sp>
        <p:nvSpPr>
          <p:cNvPr id="9" name="Rectangle 8">
            <a:extLst>
              <a:ext uri="{FF2B5EF4-FFF2-40B4-BE49-F238E27FC236}">
                <a16:creationId xmlns:a16="http://schemas.microsoft.com/office/drawing/2014/main" id="{6C4D7BAD-8846-44FB-A2EC-79EFCF747A64}"/>
              </a:ext>
            </a:extLst>
          </p:cNvPr>
          <p:cNvSpPr>
            <a:spLocks noGrp="1"/>
          </p:cNvSpPr>
          <p:nvPr/>
        </p:nvSpPr>
        <p:spPr>
          <a:xfrm>
            <a:off x="1619250" y="2428875"/>
            <a:ext cx="952500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What can be seen and heard?</a:t>
            </a:r>
          </a:p>
        </p:txBody>
      </p:sp>
      <p:sp>
        <p:nvSpPr>
          <p:cNvPr id="10" name="Rectangle: Rounded Corners 9">
            <a:extLst>
              <a:ext uri="{FF2B5EF4-FFF2-40B4-BE49-F238E27FC236}">
                <a16:creationId xmlns:a16="http://schemas.microsoft.com/office/drawing/2014/main" id="{AB83AF4B-2598-43A1-950A-7D9C2E090BB1}"/>
              </a:ext>
            </a:extLst>
          </p:cNvPr>
          <p:cNvSpPr>
            <a:spLocks noGrp="1"/>
          </p:cNvSpPr>
          <p:nvPr/>
        </p:nvSpPr>
        <p:spPr>
          <a:xfrm>
            <a:off x="762000" y="3228975"/>
            <a:ext cx="523875" cy="523875"/>
          </a:xfrm>
          <a:prstGeom prst="roundRect">
            <a:avLst>
              <a:gd name="adj" fmla="val 21818"/>
            </a:avLst>
          </a:prstGeom>
          <a:solidFill>
            <a:srgbClr val="1976A8"/>
          </a:solidFill>
          <a:ln w="19050">
            <a:noFill/>
            <a:prstDash val="solid"/>
          </a:ln>
        </p:spPr>
        <p:txBody>
          <a:bodyPr/>
          <a:lstStyle/>
          <a:p>
            <a:endParaRPr lang="en-GB"/>
          </a:p>
        </p:txBody>
      </p:sp>
      <p:sp>
        <p:nvSpPr>
          <p:cNvPr id="11" name="Rectangle 10">
            <a:extLst>
              <a:ext uri="{FF2B5EF4-FFF2-40B4-BE49-F238E27FC236}">
                <a16:creationId xmlns:a16="http://schemas.microsoft.com/office/drawing/2014/main" id="{C288A6FC-A39C-4879-978B-40A71F518A8D}"/>
              </a:ext>
            </a:extLst>
          </p:cNvPr>
          <p:cNvSpPr>
            <a:spLocks noGrp="1"/>
          </p:cNvSpPr>
          <p:nvPr/>
        </p:nvSpPr>
        <p:spPr>
          <a:xfrm>
            <a:off x="762000" y="3324225"/>
            <a:ext cx="523875" cy="323850"/>
          </a:xfrm>
          <a:prstGeom prst="rect">
            <a:avLst/>
          </a:prstGeom>
          <a:noFill/>
          <a:ln w="0">
            <a:noFill/>
            <a:prstDash val="solid"/>
          </a:ln>
        </p:spPr>
        <p:txBody>
          <a:bodyPr/>
          <a:lstStyle/>
          <a:p>
            <a:pPr algn="ctr">
              <a:defRPr sz="1650" b="1">
                <a:solidFill>
                  <a:srgbClr val="FFFFFF"/>
                </a:solidFill>
              </a:defRPr>
            </a:pPr>
            <a:r>
              <a:rPr sz="1650" b="1">
                <a:solidFill>
                  <a:srgbClr val="FFFFFF"/>
                </a:solidFill>
              </a:rPr>
              <a:t>3</a:t>
            </a:r>
          </a:p>
        </p:txBody>
      </p:sp>
      <p:sp>
        <p:nvSpPr>
          <p:cNvPr id="12" name="Rectangle 11">
            <a:extLst>
              <a:ext uri="{FF2B5EF4-FFF2-40B4-BE49-F238E27FC236}">
                <a16:creationId xmlns:a16="http://schemas.microsoft.com/office/drawing/2014/main" id="{ED6D1A88-14E9-4589-9397-16CCF350D1CF}"/>
              </a:ext>
            </a:extLst>
          </p:cNvPr>
          <p:cNvSpPr>
            <a:spLocks noGrp="1"/>
          </p:cNvSpPr>
          <p:nvPr/>
        </p:nvSpPr>
        <p:spPr>
          <a:xfrm>
            <a:off x="1619250" y="3305175"/>
            <a:ext cx="952500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Which clue is discovered?</a:t>
            </a:r>
          </a:p>
        </p:txBody>
      </p:sp>
      <p:sp>
        <p:nvSpPr>
          <p:cNvPr id="13" name="Rectangle: Rounded Corners 12">
            <a:extLst>
              <a:ext uri="{FF2B5EF4-FFF2-40B4-BE49-F238E27FC236}">
                <a16:creationId xmlns:a16="http://schemas.microsoft.com/office/drawing/2014/main" id="{5E7DA2CD-121F-45D8-AC1F-27D0DF9BBC40}"/>
              </a:ext>
            </a:extLst>
          </p:cNvPr>
          <p:cNvSpPr>
            <a:spLocks noGrp="1"/>
          </p:cNvSpPr>
          <p:nvPr/>
        </p:nvSpPr>
        <p:spPr>
          <a:xfrm>
            <a:off x="762000" y="4105275"/>
            <a:ext cx="523875" cy="523875"/>
          </a:xfrm>
          <a:prstGeom prst="roundRect">
            <a:avLst>
              <a:gd name="adj" fmla="val 21818"/>
            </a:avLst>
          </a:prstGeom>
          <a:solidFill>
            <a:srgbClr val="D4A62A"/>
          </a:solidFill>
          <a:ln w="19050">
            <a:noFill/>
            <a:prstDash val="solid"/>
          </a:ln>
        </p:spPr>
        <p:txBody>
          <a:bodyPr/>
          <a:lstStyle/>
          <a:p>
            <a:endParaRPr lang="en-GB"/>
          </a:p>
        </p:txBody>
      </p:sp>
      <p:sp>
        <p:nvSpPr>
          <p:cNvPr id="14" name="Rectangle 13">
            <a:extLst>
              <a:ext uri="{FF2B5EF4-FFF2-40B4-BE49-F238E27FC236}">
                <a16:creationId xmlns:a16="http://schemas.microsoft.com/office/drawing/2014/main" id="{9B19B812-7899-4BE1-9E98-FD834CA3C206}"/>
              </a:ext>
            </a:extLst>
          </p:cNvPr>
          <p:cNvSpPr>
            <a:spLocks noGrp="1"/>
          </p:cNvSpPr>
          <p:nvPr/>
        </p:nvSpPr>
        <p:spPr>
          <a:xfrm>
            <a:off x="762000" y="4200525"/>
            <a:ext cx="523875" cy="323850"/>
          </a:xfrm>
          <a:prstGeom prst="rect">
            <a:avLst/>
          </a:prstGeom>
          <a:noFill/>
          <a:ln w="0">
            <a:noFill/>
            <a:prstDash val="solid"/>
          </a:ln>
        </p:spPr>
        <p:txBody>
          <a:bodyPr/>
          <a:lstStyle/>
          <a:p>
            <a:pPr algn="ctr">
              <a:defRPr sz="1650" b="1">
                <a:solidFill>
                  <a:srgbClr val="FFFFFF"/>
                </a:solidFill>
              </a:defRPr>
            </a:pPr>
            <a:r>
              <a:rPr sz="1650" b="1">
                <a:solidFill>
                  <a:srgbClr val="FFFFFF"/>
                </a:solidFill>
              </a:rPr>
              <a:t>4</a:t>
            </a:r>
          </a:p>
        </p:txBody>
      </p:sp>
      <p:sp>
        <p:nvSpPr>
          <p:cNvPr id="15" name="Rectangle 14">
            <a:extLst>
              <a:ext uri="{FF2B5EF4-FFF2-40B4-BE49-F238E27FC236}">
                <a16:creationId xmlns:a16="http://schemas.microsoft.com/office/drawing/2014/main" id="{C2F95A36-49D8-47A3-8FCD-0C9192DC2064}"/>
              </a:ext>
            </a:extLst>
          </p:cNvPr>
          <p:cNvSpPr>
            <a:spLocks noGrp="1"/>
          </p:cNvSpPr>
          <p:nvPr/>
        </p:nvSpPr>
        <p:spPr>
          <a:xfrm>
            <a:off x="1619250" y="4181475"/>
            <a:ext cx="952500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How does the character feel?</a:t>
            </a:r>
          </a:p>
        </p:txBody>
      </p:sp>
      <p:sp>
        <p:nvSpPr>
          <p:cNvPr id="16" name="Rectangle: Rounded Corners 15">
            <a:extLst>
              <a:ext uri="{FF2B5EF4-FFF2-40B4-BE49-F238E27FC236}">
                <a16:creationId xmlns:a16="http://schemas.microsoft.com/office/drawing/2014/main" id="{59FCD4AC-AA9F-4CC9-BC6A-042EA6A8A2A9}"/>
              </a:ext>
            </a:extLst>
          </p:cNvPr>
          <p:cNvSpPr>
            <a:spLocks noGrp="1"/>
          </p:cNvSpPr>
          <p:nvPr/>
        </p:nvSpPr>
        <p:spPr>
          <a:xfrm>
            <a:off x="762000" y="4981575"/>
            <a:ext cx="523875" cy="523875"/>
          </a:xfrm>
          <a:prstGeom prst="roundRect">
            <a:avLst>
              <a:gd name="adj" fmla="val 21818"/>
            </a:avLst>
          </a:prstGeom>
          <a:solidFill>
            <a:srgbClr val="1976A8"/>
          </a:solidFill>
          <a:ln w="19050">
            <a:noFill/>
            <a:prstDash val="solid"/>
          </a:ln>
        </p:spPr>
        <p:txBody>
          <a:bodyPr/>
          <a:lstStyle/>
          <a:p>
            <a:endParaRPr lang="en-GB"/>
          </a:p>
        </p:txBody>
      </p:sp>
      <p:sp>
        <p:nvSpPr>
          <p:cNvPr id="17" name="Rectangle 16">
            <a:extLst>
              <a:ext uri="{FF2B5EF4-FFF2-40B4-BE49-F238E27FC236}">
                <a16:creationId xmlns:a16="http://schemas.microsoft.com/office/drawing/2014/main" id="{ECA2B814-85F0-40E8-92D3-42950DBAE0C3}"/>
              </a:ext>
            </a:extLst>
          </p:cNvPr>
          <p:cNvSpPr>
            <a:spLocks noGrp="1"/>
          </p:cNvSpPr>
          <p:nvPr/>
        </p:nvSpPr>
        <p:spPr>
          <a:xfrm>
            <a:off x="762000" y="5076825"/>
            <a:ext cx="523875" cy="323850"/>
          </a:xfrm>
          <a:prstGeom prst="rect">
            <a:avLst/>
          </a:prstGeom>
          <a:noFill/>
          <a:ln w="0">
            <a:noFill/>
            <a:prstDash val="solid"/>
          </a:ln>
        </p:spPr>
        <p:txBody>
          <a:bodyPr/>
          <a:lstStyle/>
          <a:p>
            <a:pPr algn="ctr">
              <a:defRPr sz="1650" b="1">
                <a:solidFill>
                  <a:srgbClr val="FFFFFF"/>
                </a:solidFill>
              </a:defRPr>
            </a:pPr>
            <a:r>
              <a:rPr sz="1650" b="1">
                <a:solidFill>
                  <a:srgbClr val="FFFFFF"/>
                </a:solidFill>
              </a:rPr>
              <a:t>5</a:t>
            </a:r>
          </a:p>
        </p:txBody>
      </p:sp>
      <p:sp>
        <p:nvSpPr>
          <p:cNvPr id="18" name="Rectangle 17">
            <a:extLst>
              <a:ext uri="{FF2B5EF4-FFF2-40B4-BE49-F238E27FC236}">
                <a16:creationId xmlns:a16="http://schemas.microsoft.com/office/drawing/2014/main" id="{CA61DDD8-69D5-459A-B499-F602E5EC728D}"/>
              </a:ext>
            </a:extLst>
          </p:cNvPr>
          <p:cNvSpPr>
            <a:spLocks noGrp="1"/>
          </p:cNvSpPr>
          <p:nvPr/>
        </p:nvSpPr>
        <p:spPr>
          <a:xfrm>
            <a:off x="1619250" y="5057775"/>
            <a:ext cx="952500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What happens next?</a:t>
            </a:r>
          </a:p>
        </p:txBody>
      </p:sp>
      <p:sp>
        <p:nvSpPr>
          <p:cNvPr id="19" name="Rectangle 18">
            <a:extLst>
              <a:ext uri="{FF2B5EF4-FFF2-40B4-BE49-F238E27FC236}">
                <a16:creationId xmlns:a16="http://schemas.microsoft.com/office/drawing/2014/main" id="{3628405A-3CDC-4304-AC17-1B86B05726BF}"/>
              </a:ext>
            </a:extLst>
          </p:cNvPr>
          <p:cNvSpPr>
            <a:spLocks noGrp="1"/>
          </p:cNvSpPr>
          <p:nvPr/>
        </p:nvSpPr>
        <p:spPr>
          <a:xfrm>
            <a:off x="3429000" y="5905500"/>
            <a:ext cx="5334000" cy="304800"/>
          </a:xfrm>
          <a:prstGeom prst="rect">
            <a:avLst/>
          </a:prstGeom>
          <a:noFill/>
          <a:ln w="0">
            <a:noFill/>
            <a:prstDash val="solid"/>
          </a:ln>
        </p:spPr>
        <p:txBody>
          <a:bodyPr/>
          <a:lstStyle/>
          <a:p>
            <a:pPr algn="ctr">
              <a:defRPr sz="1725" b="1">
                <a:solidFill>
                  <a:srgbClr val="2E7D6D"/>
                </a:solidFill>
              </a:defRPr>
            </a:pPr>
            <a:r>
              <a:rPr sz="1725" b="1">
                <a:solidFill>
                  <a:srgbClr val="2E7D6D"/>
                </a:solidFill>
              </a:rPr>
              <a:t>A focused plan gives the writing direction.</a:t>
            </a:r>
          </a:p>
        </p:txBody>
      </p:sp>
      <p:sp>
        <p:nvSpPr>
          <p:cNvPr id="20" name="Rectangle 19">
            <a:extLst>
              <a:ext uri="{FF2B5EF4-FFF2-40B4-BE49-F238E27FC236}">
                <a16:creationId xmlns:a16="http://schemas.microsoft.com/office/drawing/2014/main" id="{71135A21-059F-4AD7-89AC-A8BCA67F26E0}"/>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21" name="Rectangle 20">
            <a:extLst>
              <a:ext uri="{FF2B5EF4-FFF2-40B4-BE49-F238E27FC236}">
                <a16:creationId xmlns:a16="http://schemas.microsoft.com/office/drawing/2014/main" id="{5726B1EC-31CF-4E40-84E4-C833E3CAAB92}"/>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9</a:t>
            </a:r>
          </a:p>
        </p:txBody>
      </p:sp>
    </p:spTree>
    <p:extLst>
      <p:ext uri="{BB962C8B-B14F-4D97-AF65-F5344CB8AC3E}">
        <p14:creationId xmlns:p14="http://schemas.microsoft.com/office/powerpoint/2010/main" val="2142772524"/>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1156</Words>
  <Application>Microsoft Office PowerPoint</Application>
  <DocSecurity>0</DocSecurity>
  <PresentationFormat>Widescreen</PresentationFormat>
  <Paragraphs>192</Paragraphs>
  <Slides>14</Slides>
  <Notes>14</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14</vt:i4>
      </vt:variant>
    </vt:vector>
  </HeadingPairs>
  <TitlesOfParts>
    <vt:vector size="16"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Athena Learning Hub Alexandria Dyer</cp:lastModifiedBy>
  <cp:revision>1</cp:revision>
  <dcterms:created xsi:type="dcterms:W3CDTF">2026-07-26T23:49:35Z</dcterms:created>
  <dcterms:modified xsi:type="dcterms:W3CDTF">2026-07-28T06:01:50Z</dcterms:modified>
</cp:coreProperties>
</file>