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1EB4D0-DDD5-42B1-9204-C3BF1758980E}" v="2" dt="2026-07-28T06:02:50.0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20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thena Learning Hub Alexandria Dyer" userId="603c607c04f3bf3d" providerId="LiveId" clId="{50A9A09D-32ED-4763-A9F7-B9F873ACCA0F}"/>
    <pc:docChg chg="modSld">
      <pc:chgData name="Athena Learning Hub Alexandria Dyer" userId="603c607c04f3bf3d" providerId="LiveId" clId="{50A9A09D-32ED-4763-A9F7-B9F873ACCA0F}" dt="2026-07-28T06:02:47.800" v="0" actId="113"/>
      <pc:docMkLst>
        <pc:docMk/>
      </pc:docMkLst>
      <pc:sldChg chg="modNotesTx">
        <pc:chgData name="Athena Learning Hub Alexandria Dyer" userId="603c607c04f3bf3d" providerId="LiveId" clId="{50A9A09D-32ED-4763-A9F7-B9F873ACCA0F}" dt="2026-07-28T06:02:47.800" v="0" actId="113"/>
        <pc:sldMkLst>
          <pc:docMk/>
          <pc:sldMk cId="190707419"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[Sources]</a:t>
            </a:r>
          </a:p>
          <a:p>
            <a:r>
              <a:rPr dirty="0"/>
              <a:t>Original KS3–KS4 sample English session developed for Athena Learning Hub.</a:t>
            </a:r>
          </a:p>
          <a:p>
            <a:r>
              <a:rPr lang="en-GB" dirty="0"/>
              <a:t>Original illustration generated by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KS3–KS4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KS3–KS4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KS3–KS4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KS3–KS4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KS3–KS4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KS3–KS4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KS3–KS4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[Sources]</a:t>
            </a:r>
          </a:p>
          <a:p>
            <a:r>
              <a:rPr dirty="0"/>
              <a:t>Original KS3–KS4 sample English session developed for Athena Learning Hub.</a:t>
            </a:r>
          </a:p>
          <a:p>
            <a:r>
              <a:rPr lang="en-GB" dirty="0"/>
              <a:t>Original illustration generated by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KS3–KS4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KS3–KS4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KS3–KS4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KS3–KS4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Original KS3–KS4 sample English session developed for Athena Learning Hub.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61D35"/>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t="27" b="2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E63F284C-C851-44B6-8E0A-BF6F90488D28}"/>
              </a:ext>
            </a:extLst>
          </p:cNvPr>
          <p:cNvSpPr>
            <a:spLocks noGrp="1"/>
          </p:cNvSpPr>
          <p:nvPr/>
        </p:nvSpPr>
        <p:spPr>
          <a:xfrm>
            <a:off x="647700" y="619125"/>
            <a:ext cx="4762500" cy="266700"/>
          </a:xfrm>
          <a:prstGeom prst="rect">
            <a:avLst/>
          </a:prstGeom>
          <a:noFill/>
          <a:ln w="0">
            <a:noFill/>
            <a:prstDash val="solid"/>
          </a:ln>
        </p:spPr>
        <p:txBody>
          <a:bodyPr/>
          <a:lstStyle/>
          <a:p>
            <a:pPr algn="l">
              <a:defRPr sz="1275" b="1">
                <a:solidFill>
                  <a:srgbClr val="D4A62A"/>
                </a:solidFill>
              </a:defRPr>
            </a:pPr>
            <a:r>
              <a:rPr sz="1275" b="1">
                <a:solidFill>
                  <a:srgbClr val="D4A62A"/>
                </a:solidFill>
              </a:rPr>
              <a:t>ATHENA LEARNING HUB</a:t>
            </a:r>
          </a:p>
        </p:txBody>
      </p:sp>
      <p:sp>
        <p:nvSpPr>
          <p:cNvPr id="3" name="Rectangle 2">
            <a:extLst>
              <a:ext uri="{FF2B5EF4-FFF2-40B4-BE49-F238E27FC236}">
                <a16:creationId xmlns:a16="http://schemas.microsoft.com/office/drawing/2014/main" id="{F30AB01F-868C-4B4C-85E9-288B448AE910}"/>
              </a:ext>
            </a:extLst>
          </p:cNvPr>
          <p:cNvSpPr>
            <a:spLocks noGrp="1"/>
          </p:cNvSpPr>
          <p:nvPr/>
        </p:nvSpPr>
        <p:spPr>
          <a:xfrm>
            <a:off x="647700" y="1476375"/>
            <a:ext cx="5810250" cy="1381125"/>
          </a:xfrm>
          <a:prstGeom prst="rect">
            <a:avLst/>
          </a:prstGeom>
          <a:noFill/>
          <a:ln w="0">
            <a:noFill/>
            <a:prstDash val="solid"/>
          </a:ln>
        </p:spPr>
        <p:txBody>
          <a:bodyPr/>
          <a:lstStyle/>
          <a:p>
            <a:pPr algn="l">
              <a:defRPr sz="4350" b="1">
                <a:solidFill>
                  <a:srgbClr val="FFFFFF"/>
                </a:solidFill>
              </a:defRPr>
            </a:pPr>
            <a:r>
              <a:rPr sz="4350" b="1">
                <a:solidFill>
                  <a:srgbClr val="FFFFFF"/>
                </a:solidFill>
              </a:rPr>
              <a:t>The Vanishing</a:t>
            </a:r>
          </a:p>
          <a:p>
            <a:pPr algn="l">
              <a:defRPr sz="4350" b="1">
                <a:solidFill>
                  <a:srgbClr val="FFFFFF"/>
                </a:solidFill>
              </a:defRPr>
            </a:pPr>
            <a:r>
              <a:rPr sz="4350" b="1">
                <a:solidFill>
                  <a:srgbClr val="FFFFFF"/>
                </a:solidFill>
              </a:rPr>
              <a:t>Lighthouse</a:t>
            </a:r>
          </a:p>
        </p:txBody>
      </p:sp>
      <p:sp>
        <p:nvSpPr>
          <p:cNvPr id="4" name="Rectangle 3">
            <a:extLst>
              <a:ext uri="{FF2B5EF4-FFF2-40B4-BE49-F238E27FC236}">
                <a16:creationId xmlns:a16="http://schemas.microsoft.com/office/drawing/2014/main" id="{1BF3E3DC-181B-49B7-8EF7-D16D123AEC50}"/>
              </a:ext>
            </a:extLst>
          </p:cNvPr>
          <p:cNvSpPr>
            <a:spLocks noGrp="1"/>
          </p:cNvSpPr>
          <p:nvPr/>
        </p:nvSpPr>
        <p:spPr>
          <a:xfrm>
            <a:off x="685800" y="3286125"/>
            <a:ext cx="4476750" cy="361950"/>
          </a:xfrm>
          <a:prstGeom prst="rect">
            <a:avLst/>
          </a:prstGeom>
          <a:noFill/>
          <a:ln w="0">
            <a:noFill/>
            <a:prstDash val="solid"/>
          </a:ln>
        </p:spPr>
        <p:txBody>
          <a:bodyPr/>
          <a:lstStyle/>
          <a:p>
            <a:pPr algn="l">
              <a:defRPr sz="1950" b="1">
                <a:solidFill>
                  <a:srgbClr val="FFF8EA"/>
                </a:solidFill>
              </a:defRPr>
            </a:pPr>
            <a:r>
              <a:rPr sz="1950" b="1">
                <a:solidFill>
                  <a:srgbClr val="FFF8EA"/>
                </a:solidFill>
              </a:rPr>
              <a:t>KS3–KS4 English</a:t>
            </a:r>
          </a:p>
        </p:txBody>
      </p:sp>
      <p:sp>
        <p:nvSpPr>
          <p:cNvPr id="5" name="Rectangle 4">
            <a:extLst>
              <a:ext uri="{FF2B5EF4-FFF2-40B4-BE49-F238E27FC236}">
                <a16:creationId xmlns:a16="http://schemas.microsoft.com/office/drawing/2014/main" id="{CED66F47-4926-4469-889A-8959A5C678F1}"/>
              </a:ext>
            </a:extLst>
          </p:cNvPr>
          <p:cNvSpPr>
            <a:spLocks noGrp="1"/>
          </p:cNvSpPr>
          <p:nvPr/>
        </p:nvSpPr>
        <p:spPr>
          <a:xfrm>
            <a:off x="685800" y="3857625"/>
            <a:ext cx="5905500" cy="571500"/>
          </a:xfrm>
          <a:prstGeom prst="rect">
            <a:avLst/>
          </a:prstGeom>
          <a:noFill/>
          <a:ln w="0">
            <a:noFill/>
            <a:prstDash val="solid"/>
          </a:ln>
        </p:spPr>
        <p:txBody>
          <a:bodyPr/>
          <a:lstStyle/>
          <a:p>
            <a:pPr algn="l">
              <a:defRPr sz="1800" b="0">
                <a:solidFill>
                  <a:srgbClr val="FFFFFF"/>
                </a:solidFill>
              </a:defRPr>
            </a:pPr>
            <a:r>
              <a:rPr sz="1800" b="0">
                <a:solidFill>
                  <a:srgbClr val="FFFFFF"/>
                </a:solidFill>
              </a:rPr>
              <a:t>Reading • inference • atmospheric writing</a:t>
            </a:r>
          </a:p>
        </p:txBody>
      </p:sp>
      <p:sp>
        <p:nvSpPr>
          <p:cNvPr id="6" name="Rectangle 5">
            <a:extLst>
              <a:ext uri="{FF2B5EF4-FFF2-40B4-BE49-F238E27FC236}">
                <a16:creationId xmlns:a16="http://schemas.microsoft.com/office/drawing/2014/main" id="{956A2A87-5A2B-434F-9AA9-61C0B872BD5F}"/>
              </a:ext>
            </a:extLst>
          </p:cNvPr>
          <p:cNvSpPr>
            <a:spLocks noGrp="1"/>
          </p:cNvSpPr>
          <p:nvPr/>
        </p:nvSpPr>
        <p:spPr>
          <a:xfrm>
            <a:off x="685800" y="5715000"/>
            <a:ext cx="4000500" cy="333375"/>
          </a:xfrm>
          <a:prstGeom prst="rect">
            <a:avLst/>
          </a:prstGeom>
          <a:noFill/>
          <a:ln w="0">
            <a:noFill/>
            <a:prstDash val="solid"/>
          </a:ln>
        </p:spPr>
        <p:txBody>
          <a:bodyPr/>
          <a:lstStyle/>
          <a:p>
            <a:pPr algn="l">
              <a:defRPr sz="1575" b="1">
                <a:solidFill>
                  <a:srgbClr val="D4A62A"/>
                </a:solidFill>
              </a:defRPr>
            </a:pPr>
            <a:r>
              <a:rPr sz="1575" b="1">
                <a:solidFill>
                  <a:srgbClr val="D4A62A"/>
                </a:solidFill>
              </a:rPr>
              <a:t>120-MINUTE SAMPLE SESSION</a:t>
            </a:r>
          </a:p>
        </p:txBody>
      </p:sp>
    </p:spTree>
    <p:extLst>
      <p:ext uri="{BB962C8B-B14F-4D97-AF65-F5344CB8AC3E}">
        <p14:creationId xmlns:p14="http://schemas.microsoft.com/office/powerpoint/2010/main" val="1248322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8EA"/>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4EDB669-DB68-4AB7-9554-78F6F9737319}"/>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120-MINUTE SAMPLE SESSION • KS3–KS4</a:t>
            </a:r>
          </a:p>
        </p:txBody>
      </p:sp>
      <p:sp>
        <p:nvSpPr>
          <p:cNvPr id="2" name="Rectangle 1">
            <a:extLst>
              <a:ext uri="{FF2B5EF4-FFF2-40B4-BE49-F238E27FC236}">
                <a16:creationId xmlns:a16="http://schemas.microsoft.com/office/drawing/2014/main" id="{D2E1B64C-3BD9-4469-8EB8-2590716164D4}"/>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Independent writing challenge</a:t>
            </a:r>
          </a:p>
        </p:txBody>
      </p:sp>
      <p:sp>
        <p:nvSpPr>
          <p:cNvPr id="3" name="Rectangle 2">
            <a:extLst>
              <a:ext uri="{FF2B5EF4-FFF2-40B4-BE49-F238E27FC236}">
                <a16:creationId xmlns:a16="http://schemas.microsoft.com/office/drawing/2014/main" id="{76C4E2AC-8A4D-4276-8988-A8329DC144DD}"/>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0A74B5FF-5E95-48BD-A0D7-FED92E6C87D3}"/>
              </a:ext>
            </a:extLst>
          </p:cNvPr>
          <p:cNvSpPr>
            <a:spLocks noGrp="1"/>
          </p:cNvSpPr>
          <p:nvPr/>
        </p:nvSpPr>
        <p:spPr>
          <a:xfrm>
            <a:off x="1000125" y="1714500"/>
            <a:ext cx="10191750" cy="1381125"/>
          </a:xfrm>
          <a:prstGeom prst="roundRect">
            <a:avLst>
              <a:gd name="adj" fmla="val 8276"/>
            </a:avLst>
          </a:prstGeom>
          <a:solidFill>
            <a:srgbClr val="FFFFFF"/>
          </a:solidFill>
          <a:ln w="19050">
            <a:solidFill>
              <a:srgbClr val="D4A62A"/>
            </a:solidFill>
            <a:prstDash val="solid"/>
          </a:ln>
        </p:spPr>
        <p:txBody>
          <a:bodyPr/>
          <a:lstStyle/>
          <a:p>
            <a:endParaRPr lang="en-GB"/>
          </a:p>
        </p:txBody>
      </p:sp>
      <p:sp>
        <p:nvSpPr>
          <p:cNvPr id="5" name="Rectangle 4">
            <a:extLst>
              <a:ext uri="{FF2B5EF4-FFF2-40B4-BE49-F238E27FC236}">
                <a16:creationId xmlns:a16="http://schemas.microsoft.com/office/drawing/2014/main" id="{CC0BA339-EC28-4C5B-8735-A36CA5314724}"/>
              </a:ext>
            </a:extLst>
          </p:cNvPr>
          <p:cNvSpPr>
            <a:spLocks noGrp="1"/>
          </p:cNvSpPr>
          <p:nvPr/>
        </p:nvSpPr>
        <p:spPr>
          <a:xfrm>
            <a:off x="1476375" y="2076450"/>
            <a:ext cx="9239250" cy="714375"/>
          </a:xfrm>
          <a:prstGeom prst="rect">
            <a:avLst/>
          </a:prstGeom>
          <a:noFill/>
          <a:ln w="0">
            <a:noFill/>
            <a:prstDash val="solid"/>
          </a:ln>
        </p:spPr>
        <p:txBody>
          <a:bodyPr/>
          <a:lstStyle/>
          <a:p>
            <a:pPr algn="ctr">
              <a:defRPr sz="2100" b="1">
                <a:solidFill>
                  <a:srgbClr val="092A4A"/>
                </a:solidFill>
              </a:defRPr>
            </a:pPr>
            <a:r>
              <a:rPr sz="2100" b="1">
                <a:solidFill>
                  <a:srgbClr val="092A4A"/>
                </a:solidFill>
              </a:rPr>
              <a:t>Write 300–450 words continuing the extract. Sustain atmosphere, control viewpoint and use structure deliberately.</a:t>
            </a:r>
          </a:p>
        </p:txBody>
      </p:sp>
      <p:sp>
        <p:nvSpPr>
          <p:cNvPr id="6" name="Rectangle: Rounded Corners 5">
            <a:extLst>
              <a:ext uri="{FF2B5EF4-FFF2-40B4-BE49-F238E27FC236}">
                <a16:creationId xmlns:a16="http://schemas.microsoft.com/office/drawing/2014/main" id="{7D7A9D6F-E65C-43C9-BB31-2387D0C37866}"/>
              </a:ext>
            </a:extLst>
          </p:cNvPr>
          <p:cNvSpPr>
            <a:spLocks noGrp="1"/>
          </p:cNvSpPr>
          <p:nvPr/>
        </p:nvSpPr>
        <p:spPr>
          <a:xfrm>
            <a:off x="523875" y="3857625"/>
            <a:ext cx="2619375" cy="1381125"/>
          </a:xfrm>
          <a:prstGeom prst="roundRect">
            <a:avLst>
              <a:gd name="adj" fmla="val 8276"/>
            </a:avLst>
          </a:prstGeom>
          <a:solidFill>
            <a:srgbClr val="DDEFF6"/>
          </a:solidFill>
          <a:ln w="19050">
            <a:solidFill>
              <a:srgbClr val="1976A8"/>
            </a:solidFill>
            <a:prstDash val="solid"/>
          </a:ln>
        </p:spPr>
        <p:txBody>
          <a:bodyPr/>
          <a:lstStyle/>
          <a:p>
            <a:endParaRPr lang="en-GB"/>
          </a:p>
        </p:txBody>
      </p:sp>
      <p:sp>
        <p:nvSpPr>
          <p:cNvPr id="7" name="Rectangle 6">
            <a:extLst>
              <a:ext uri="{FF2B5EF4-FFF2-40B4-BE49-F238E27FC236}">
                <a16:creationId xmlns:a16="http://schemas.microsoft.com/office/drawing/2014/main" id="{6DE513B5-BADF-4FE8-9415-B366DA261D66}"/>
              </a:ext>
            </a:extLst>
          </p:cNvPr>
          <p:cNvSpPr>
            <a:spLocks noGrp="1"/>
          </p:cNvSpPr>
          <p:nvPr/>
        </p:nvSpPr>
        <p:spPr>
          <a:xfrm>
            <a:off x="714375" y="4095750"/>
            <a:ext cx="2238375" cy="333375"/>
          </a:xfrm>
          <a:prstGeom prst="rect">
            <a:avLst/>
          </a:prstGeom>
          <a:noFill/>
          <a:ln w="0">
            <a:noFill/>
            <a:prstDash val="solid"/>
          </a:ln>
        </p:spPr>
        <p:txBody>
          <a:bodyPr/>
          <a:lstStyle/>
          <a:p>
            <a:pPr algn="ctr">
              <a:defRPr sz="1650" b="1">
                <a:solidFill>
                  <a:srgbClr val="092A4A"/>
                </a:solidFill>
              </a:defRPr>
            </a:pPr>
            <a:r>
              <a:rPr sz="1650" b="1">
                <a:solidFill>
                  <a:srgbClr val="092A4A"/>
                </a:solidFill>
              </a:rPr>
              <a:t>START</a:t>
            </a:r>
          </a:p>
        </p:txBody>
      </p:sp>
      <p:sp>
        <p:nvSpPr>
          <p:cNvPr id="8" name="Rectangle 7">
            <a:extLst>
              <a:ext uri="{FF2B5EF4-FFF2-40B4-BE49-F238E27FC236}">
                <a16:creationId xmlns:a16="http://schemas.microsoft.com/office/drawing/2014/main" id="{78360B2D-5197-452E-9586-BD7222F0FDD7}"/>
              </a:ext>
            </a:extLst>
          </p:cNvPr>
          <p:cNvSpPr>
            <a:spLocks noGrp="1"/>
          </p:cNvSpPr>
          <p:nvPr/>
        </p:nvSpPr>
        <p:spPr>
          <a:xfrm>
            <a:off x="762000" y="4667250"/>
            <a:ext cx="2143125" cy="333375"/>
          </a:xfrm>
          <a:prstGeom prst="rect">
            <a:avLst/>
          </a:prstGeom>
          <a:noFill/>
          <a:ln w="0">
            <a:noFill/>
            <a:prstDash val="solid"/>
          </a:ln>
        </p:spPr>
        <p:txBody>
          <a:bodyPr/>
          <a:lstStyle/>
          <a:p>
            <a:pPr algn="ctr">
              <a:defRPr sz="1500" b="0">
                <a:solidFill>
                  <a:srgbClr val="15324A"/>
                </a:solidFill>
              </a:defRPr>
            </a:pPr>
            <a:r>
              <a:rPr sz="1500" b="0">
                <a:solidFill>
                  <a:srgbClr val="15324A"/>
                </a:solidFill>
              </a:rPr>
              <a:t>Use the plan.</a:t>
            </a:r>
          </a:p>
        </p:txBody>
      </p:sp>
      <p:sp>
        <p:nvSpPr>
          <p:cNvPr id="9" name="Rectangle: Rounded Corners 8">
            <a:extLst>
              <a:ext uri="{FF2B5EF4-FFF2-40B4-BE49-F238E27FC236}">
                <a16:creationId xmlns:a16="http://schemas.microsoft.com/office/drawing/2014/main" id="{B6427A2A-BEE6-4ED3-9272-9F5A6897B75B}"/>
              </a:ext>
            </a:extLst>
          </p:cNvPr>
          <p:cNvSpPr>
            <a:spLocks noGrp="1"/>
          </p:cNvSpPr>
          <p:nvPr/>
        </p:nvSpPr>
        <p:spPr>
          <a:xfrm>
            <a:off x="3429000" y="3857625"/>
            <a:ext cx="2619375" cy="1381125"/>
          </a:xfrm>
          <a:prstGeom prst="roundRect">
            <a:avLst>
              <a:gd name="adj" fmla="val 8276"/>
            </a:avLst>
          </a:prstGeom>
          <a:solidFill>
            <a:srgbClr val="F7E9BB"/>
          </a:solidFill>
          <a:ln w="19050">
            <a:solidFill>
              <a:srgbClr val="D4A62A"/>
            </a:solidFill>
            <a:prstDash val="solid"/>
          </a:ln>
        </p:spPr>
        <p:txBody>
          <a:bodyPr/>
          <a:lstStyle/>
          <a:p>
            <a:endParaRPr lang="en-GB"/>
          </a:p>
        </p:txBody>
      </p:sp>
      <p:sp>
        <p:nvSpPr>
          <p:cNvPr id="10" name="Rectangle 9">
            <a:extLst>
              <a:ext uri="{FF2B5EF4-FFF2-40B4-BE49-F238E27FC236}">
                <a16:creationId xmlns:a16="http://schemas.microsoft.com/office/drawing/2014/main" id="{505FFB95-0870-4822-9502-CBB185B730F9}"/>
              </a:ext>
            </a:extLst>
          </p:cNvPr>
          <p:cNvSpPr>
            <a:spLocks noGrp="1"/>
          </p:cNvSpPr>
          <p:nvPr/>
        </p:nvSpPr>
        <p:spPr>
          <a:xfrm>
            <a:off x="3619500" y="4095750"/>
            <a:ext cx="2238375" cy="333375"/>
          </a:xfrm>
          <a:prstGeom prst="rect">
            <a:avLst/>
          </a:prstGeom>
          <a:noFill/>
          <a:ln w="0">
            <a:noFill/>
            <a:prstDash val="solid"/>
          </a:ln>
        </p:spPr>
        <p:txBody>
          <a:bodyPr/>
          <a:lstStyle/>
          <a:p>
            <a:pPr algn="ctr">
              <a:defRPr sz="1650" b="1">
                <a:solidFill>
                  <a:srgbClr val="092A4A"/>
                </a:solidFill>
              </a:defRPr>
            </a:pPr>
            <a:r>
              <a:rPr sz="1650" b="1">
                <a:solidFill>
                  <a:srgbClr val="092A4A"/>
                </a:solidFill>
              </a:rPr>
              <a:t>WRITE</a:t>
            </a:r>
          </a:p>
        </p:txBody>
      </p:sp>
      <p:sp>
        <p:nvSpPr>
          <p:cNvPr id="11" name="Rectangle 10">
            <a:extLst>
              <a:ext uri="{FF2B5EF4-FFF2-40B4-BE49-F238E27FC236}">
                <a16:creationId xmlns:a16="http://schemas.microsoft.com/office/drawing/2014/main" id="{038F7899-86FA-4040-A8BD-77AF0923EC1B}"/>
              </a:ext>
            </a:extLst>
          </p:cNvPr>
          <p:cNvSpPr>
            <a:spLocks noGrp="1"/>
          </p:cNvSpPr>
          <p:nvPr/>
        </p:nvSpPr>
        <p:spPr>
          <a:xfrm>
            <a:off x="3667125" y="4667250"/>
            <a:ext cx="2143125" cy="333375"/>
          </a:xfrm>
          <a:prstGeom prst="rect">
            <a:avLst/>
          </a:prstGeom>
          <a:noFill/>
          <a:ln w="0">
            <a:noFill/>
            <a:prstDash val="solid"/>
          </a:ln>
        </p:spPr>
        <p:txBody>
          <a:bodyPr/>
          <a:lstStyle/>
          <a:p>
            <a:pPr algn="ctr">
              <a:defRPr sz="1500" b="0">
                <a:solidFill>
                  <a:srgbClr val="15324A"/>
                </a:solidFill>
              </a:defRPr>
            </a:pPr>
            <a:r>
              <a:rPr sz="1500" b="0">
                <a:solidFill>
                  <a:srgbClr val="15324A"/>
                </a:solidFill>
              </a:rPr>
              <a:t>Keep the tense controlled.</a:t>
            </a:r>
          </a:p>
        </p:txBody>
      </p:sp>
      <p:sp>
        <p:nvSpPr>
          <p:cNvPr id="12" name="Rectangle: Rounded Corners 11">
            <a:extLst>
              <a:ext uri="{FF2B5EF4-FFF2-40B4-BE49-F238E27FC236}">
                <a16:creationId xmlns:a16="http://schemas.microsoft.com/office/drawing/2014/main" id="{A1FA3D58-1B3B-43FC-9639-D20AB2D9E720}"/>
              </a:ext>
            </a:extLst>
          </p:cNvPr>
          <p:cNvSpPr>
            <a:spLocks noGrp="1"/>
          </p:cNvSpPr>
          <p:nvPr/>
        </p:nvSpPr>
        <p:spPr>
          <a:xfrm>
            <a:off x="6334125" y="3857625"/>
            <a:ext cx="2619375" cy="1381125"/>
          </a:xfrm>
          <a:prstGeom prst="roundRect">
            <a:avLst>
              <a:gd name="adj" fmla="val 8276"/>
            </a:avLst>
          </a:prstGeom>
          <a:solidFill>
            <a:srgbClr val="DDEFF6"/>
          </a:solidFill>
          <a:ln w="19050">
            <a:solidFill>
              <a:srgbClr val="1976A8"/>
            </a:solidFill>
            <a:prstDash val="solid"/>
          </a:ln>
        </p:spPr>
        <p:txBody>
          <a:bodyPr/>
          <a:lstStyle/>
          <a:p>
            <a:endParaRPr lang="en-GB"/>
          </a:p>
        </p:txBody>
      </p:sp>
      <p:sp>
        <p:nvSpPr>
          <p:cNvPr id="13" name="Rectangle 12">
            <a:extLst>
              <a:ext uri="{FF2B5EF4-FFF2-40B4-BE49-F238E27FC236}">
                <a16:creationId xmlns:a16="http://schemas.microsoft.com/office/drawing/2014/main" id="{524BB5F5-119C-4213-A4FC-3796C1F6D0BF}"/>
              </a:ext>
            </a:extLst>
          </p:cNvPr>
          <p:cNvSpPr>
            <a:spLocks noGrp="1"/>
          </p:cNvSpPr>
          <p:nvPr/>
        </p:nvSpPr>
        <p:spPr>
          <a:xfrm>
            <a:off x="6524625" y="4095750"/>
            <a:ext cx="2238375" cy="333375"/>
          </a:xfrm>
          <a:prstGeom prst="rect">
            <a:avLst/>
          </a:prstGeom>
          <a:noFill/>
          <a:ln w="0">
            <a:noFill/>
            <a:prstDash val="solid"/>
          </a:ln>
        </p:spPr>
        <p:txBody>
          <a:bodyPr/>
          <a:lstStyle/>
          <a:p>
            <a:pPr algn="ctr">
              <a:defRPr sz="1650" b="1">
                <a:solidFill>
                  <a:srgbClr val="092A4A"/>
                </a:solidFill>
              </a:defRPr>
            </a:pPr>
            <a:r>
              <a:rPr sz="1650" b="1">
                <a:solidFill>
                  <a:srgbClr val="092A4A"/>
                </a:solidFill>
              </a:rPr>
              <a:t>REREAD</a:t>
            </a:r>
          </a:p>
        </p:txBody>
      </p:sp>
      <p:sp>
        <p:nvSpPr>
          <p:cNvPr id="14" name="Rectangle 13">
            <a:extLst>
              <a:ext uri="{FF2B5EF4-FFF2-40B4-BE49-F238E27FC236}">
                <a16:creationId xmlns:a16="http://schemas.microsoft.com/office/drawing/2014/main" id="{174201D1-5A2D-48C4-B219-0E8AE4EDE962}"/>
              </a:ext>
            </a:extLst>
          </p:cNvPr>
          <p:cNvSpPr>
            <a:spLocks noGrp="1"/>
          </p:cNvSpPr>
          <p:nvPr/>
        </p:nvSpPr>
        <p:spPr>
          <a:xfrm>
            <a:off x="6572250" y="4667250"/>
            <a:ext cx="2143125" cy="333375"/>
          </a:xfrm>
          <a:prstGeom prst="rect">
            <a:avLst/>
          </a:prstGeom>
          <a:noFill/>
          <a:ln w="0">
            <a:noFill/>
            <a:prstDash val="solid"/>
          </a:ln>
        </p:spPr>
        <p:txBody>
          <a:bodyPr/>
          <a:lstStyle/>
          <a:p>
            <a:pPr algn="ctr">
              <a:defRPr sz="1500" b="0">
                <a:solidFill>
                  <a:srgbClr val="15324A"/>
                </a:solidFill>
              </a:defRPr>
            </a:pPr>
            <a:r>
              <a:rPr sz="1500" b="0">
                <a:solidFill>
                  <a:srgbClr val="15324A"/>
                </a:solidFill>
              </a:rPr>
              <a:t>Check meaning.</a:t>
            </a:r>
          </a:p>
        </p:txBody>
      </p:sp>
      <p:sp>
        <p:nvSpPr>
          <p:cNvPr id="15" name="Rectangle: Rounded Corners 14">
            <a:extLst>
              <a:ext uri="{FF2B5EF4-FFF2-40B4-BE49-F238E27FC236}">
                <a16:creationId xmlns:a16="http://schemas.microsoft.com/office/drawing/2014/main" id="{FCC25B7B-7488-4DE4-BA03-9A603479A768}"/>
              </a:ext>
            </a:extLst>
          </p:cNvPr>
          <p:cNvSpPr>
            <a:spLocks noGrp="1"/>
          </p:cNvSpPr>
          <p:nvPr/>
        </p:nvSpPr>
        <p:spPr>
          <a:xfrm>
            <a:off x="9239250" y="3857625"/>
            <a:ext cx="2619375" cy="1381125"/>
          </a:xfrm>
          <a:prstGeom prst="roundRect">
            <a:avLst>
              <a:gd name="adj" fmla="val 8276"/>
            </a:avLst>
          </a:prstGeom>
          <a:solidFill>
            <a:srgbClr val="F7E9BB"/>
          </a:solidFill>
          <a:ln w="19050">
            <a:solidFill>
              <a:srgbClr val="D4A62A"/>
            </a:solidFill>
            <a:prstDash val="solid"/>
          </a:ln>
        </p:spPr>
        <p:txBody>
          <a:bodyPr/>
          <a:lstStyle/>
          <a:p>
            <a:endParaRPr lang="en-GB"/>
          </a:p>
        </p:txBody>
      </p:sp>
      <p:sp>
        <p:nvSpPr>
          <p:cNvPr id="16" name="Rectangle 15">
            <a:extLst>
              <a:ext uri="{FF2B5EF4-FFF2-40B4-BE49-F238E27FC236}">
                <a16:creationId xmlns:a16="http://schemas.microsoft.com/office/drawing/2014/main" id="{593187EF-47E8-4723-A415-B586500A6BB7}"/>
              </a:ext>
            </a:extLst>
          </p:cNvPr>
          <p:cNvSpPr>
            <a:spLocks noGrp="1"/>
          </p:cNvSpPr>
          <p:nvPr/>
        </p:nvSpPr>
        <p:spPr>
          <a:xfrm>
            <a:off x="9429750" y="4095750"/>
            <a:ext cx="2238375" cy="333375"/>
          </a:xfrm>
          <a:prstGeom prst="rect">
            <a:avLst/>
          </a:prstGeom>
          <a:noFill/>
          <a:ln w="0">
            <a:noFill/>
            <a:prstDash val="solid"/>
          </a:ln>
        </p:spPr>
        <p:txBody>
          <a:bodyPr/>
          <a:lstStyle/>
          <a:p>
            <a:pPr algn="ctr">
              <a:defRPr sz="1650" b="1">
                <a:solidFill>
                  <a:srgbClr val="092A4A"/>
                </a:solidFill>
              </a:defRPr>
            </a:pPr>
            <a:r>
              <a:rPr sz="1650" b="1">
                <a:solidFill>
                  <a:srgbClr val="092A4A"/>
                </a:solidFill>
              </a:rPr>
              <a:t>IMPROVE</a:t>
            </a:r>
          </a:p>
        </p:txBody>
      </p:sp>
      <p:sp>
        <p:nvSpPr>
          <p:cNvPr id="17" name="Rectangle 16">
            <a:extLst>
              <a:ext uri="{FF2B5EF4-FFF2-40B4-BE49-F238E27FC236}">
                <a16:creationId xmlns:a16="http://schemas.microsoft.com/office/drawing/2014/main" id="{9C1CB41F-FC8C-4242-B1FC-8802C43D0F85}"/>
              </a:ext>
            </a:extLst>
          </p:cNvPr>
          <p:cNvSpPr>
            <a:spLocks noGrp="1"/>
          </p:cNvSpPr>
          <p:nvPr/>
        </p:nvSpPr>
        <p:spPr>
          <a:xfrm>
            <a:off x="9477375" y="4667250"/>
            <a:ext cx="2143125" cy="333375"/>
          </a:xfrm>
          <a:prstGeom prst="rect">
            <a:avLst/>
          </a:prstGeom>
          <a:noFill/>
          <a:ln w="0">
            <a:noFill/>
            <a:prstDash val="solid"/>
          </a:ln>
        </p:spPr>
        <p:txBody>
          <a:bodyPr/>
          <a:lstStyle/>
          <a:p>
            <a:pPr algn="ctr">
              <a:defRPr sz="1500" b="0">
                <a:solidFill>
                  <a:srgbClr val="15324A"/>
                </a:solidFill>
              </a:defRPr>
            </a:pPr>
            <a:r>
              <a:rPr sz="1500" b="0">
                <a:solidFill>
                  <a:srgbClr val="15324A"/>
                </a:solidFill>
              </a:rPr>
              <a:t>Change one weak choice.</a:t>
            </a:r>
          </a:p>
        </p:txBody>
      </p:sp>
      <p:sp>
        <p:nvSpPr>
          <p:cNvPr id="18" name="Rectangle 17">
            <a:extLst>
              <a:ext uri="{FF2B5EF4-FFF2-40B4-BE49-F238E27FC236}">
                <a16:creationId xmlns:a16="http://schemas.microsoft.com/office/drawing/2014/main" id="{0AD6FB47-0CE2-46CF-8E43-FA21AC564208}"/>
              </a:ext>
            </a:extLst>
          </p:cNvPr>
          <p:cNvSpPr>
            <a:spLocks noGrp="1"/>
          </p:cNvSpPr>
          <p:nvPr/>
        </p:nvSpPr>
        <p:spPr>
          <a:xfrm>
            <a:off x="2476500" y="5810250"/>
            <a:ext cx="7239000" cy="304800"/>
          </a:xfrm>
          <a:prstGeom prst="rect">
            <a:avLst/>
          </a:prstGeom>
          <a:noFill/>
          <a:ln w="0">
            <a:noFill/>
            <a:prstDash val="solid"/>
          </a:ln>
        </p:spPr>
        <p:txBody>
          <a:bodyPr/>
          <a:lstStyle/>
          <a:p>
            <a:pPr algn="ctr">
              <a:defRPr sz="1575" b="1">
                <a:solidFill>
                  <a:srgbClr val="2E7D6D"/>
                </a:solidFill>
              </a:defRPr>
            </a:pPr>
            <a:r>
              <a:rPr sz="1575" b="1">
                <a:solidFill>
                  <a:srgbClr val="2E7D6D"/>
                </a:solidFill>
              </a:rPr>
              <a:t>One instruction at a time. Use a keyboard or scribe if required.</a:t>
            </a:r>
          </a:p>
        </p:txBody>
      </p:sp>
      <p:sp>
        <p:nvSpPr>
          <p:cNvPr id="19" name="Rectangle 18">
            <a:extLst>
              <a:ext uri="{FF2B5EF4-FFF2-40B4-BE49-F238E27FC236}">
                <a16:creationId xmlns:a16="http://schemas.microsoft.com/office/drawing/2014/main" id="{B7066E21-2809-4E60-9278-B083532ADE9E}"/>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20" name="Rectangle 19">
            <a:extLst>
              <a:ext uri="{FF2B5EF4-FFF2-40B4-BE49-F238E27FC236}">
                <a16:creationId xmlns:a16="http://schemas.microsoft.com/office/drawing/2014/main" id="{A5A2711E-D31F-446C-B592-01DBB5317DB5}"/>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10</a:t>
            </a:r>
          </a:p>
        </p:txBody>
      </p:sp>
    </p:spTree>
    <p:extLst>
      <p:ext uri="{BB962C8B-B14F-4D97-AF65-F5344CB8AC3E}">
        <p14:creationId xmlns:p14="http://schemas.microsoft.com/office/powerpoint/2010/main" val="1322166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CA235F3-C6CB-4723-92BA-7468DF915803}"/>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120-MINUTE SAMPLE SESSION • KS3–KS4</a:t>
            </a:r>
          </a:p>
        </p:txBody>
      </p:sp>
      <p:sp>
        <p:nvSpPr>
          <p:cNvPr id="2" name="Rectangle 1">
            <a:extLst>
              <a:ext uri="{FF2B5EF4-FFF2-40B4-BE49-F238E27FC236}">
                <a16:creationId xmlns:a16="http://schemas.microsoft.com/office/drawing/2014/main" id="{E99B046E-06FC-4652-936C-7ECEF6DDA89D}"/>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Review with a clear checklist</a:t>
            </a:r>
          </a:p>
        </p:txBody>
      </p:sp>
      <p:sp>
        <p:nvSpPr>
          <p:cNvPr id="3" name="Rectangle 2">
            <a:extLst>
              <a:ext uri="{FF2B5EF4-FFF2-40B4-BE49-F238E27FC236}">
                <a16:creationId xmlns:a16="http://schemas.microsoft.com/office/drawing/2014/main" id="{2974E5B0-B355-4929-B02F-9C0AA0853094}"/>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67B19624-4E35-42C4-82FC-26014673FF96}"/>
              </a:ext>
            </a:extLst>
          </p:cNvPr>
          <p:cNvSpPr>
            <a:spLocks noGrp="1"/>
          </p:cNvSpPr>
          <p:nvPr/>
        </p:nvSpPr>
        <p:spPr>
          <a:xfrm>
            <a:off x="1000125" y="1666875"/>
            <a:ext cx="666750" cy="666750"/>
          </a:xfrm>
          <a:prstGeom prst="roundRect">
            <a:avLst>
              <a:gd name="adj" fmla="val 17143"/>
            </a:avLst>
          </a:prstGeom>
          <a:solidFill>
            <a:srgbClr val="1976A8"/>
          </a:solidFill>
          <a:ln w="19050">
            <a:noFill/>
            <a:prstDash val="solid"/>
          </a:ln>
        </p:spPr>
        <p:txBody>
          <a:bodyPr/>
          <a:lstStyle/>
          <a:p>
            <a:endParaRPr lang="en-GB"/>
          </a:p>
        </p:txBody>
      </p:sp>
      <p:sp>
        <p:nvSpPr>
          <p:cNvPr id="5" name="Rectangle 4">
            <a:extLst>
              <a:ext uri="{FF2B5EF4-FFF2-40B4-BE49-F238E27FC236}">
                <a16:creationId xmlns:a16="http://schemas.microsoft.com/office/drawing/2014/main" id="{07CAA1B1-9867-449D-91F4-8C1F9929BB55}"/>
              </a:ext>
            </a:extLst>
          </p:cNvPr>
          <p:cNvSpPr>
            <a:spLocks noGrp="1"/>
          </p:cNvSpPr>
          <p:nvPr/>
        </p:nvSpPr>
        <p:spPr>
          <a:xfrm>
            <a:off x="1000125" y="1809750"/>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a:t>
            </a:r>
          </a:p>
        </p:txBody>
      </p:sp>
      <p:sp>
        <p:nvSpPr>
          <p:cNvPr id="6" name="Rectangle 5">
            <a:extLst>
              <a:ext uri="{FF2B5EF4-FFF2-40B4-BE49-F238E27FC236}">
                <a16:creationId xmlns:a16="http://schemas.microsoft.com/office/drawing/2014/main" id="{C737A8E7-9540-4C6E-9E0E-3824771FCFC5}"/>
              </a:ext>
            </a:extLst>
          </p:cNvPr>
          <p:cNvSpPr>
            <a:spLocks noGrp="1"/>
          </p:cNvSpPr>
          <p:nvPr/>
        </p:nvSpPr>
        <p:spPr>
          <a:xfrm>
            <a:off x="2047875" y="1809750"/>
            <a:ext cx="885825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Controlled paragraphing</a:t>
            </a:r>
          </a:p>
        </p:txBody>
      </p:sp>
      <p:sp>
        <p:nvSpPr>
          <p:cNvPr id="7" name="Rectangle: Rounded Corners 6">
            <a:extLst>
              <a:ext uri="{FF2B5EF4-FFF2-40B4-BE49-F238E27FC236}">
                <a16:creationId xmlns:a16="http://schemas.microsoft.com/office/drawing/2014/main" id="{F520C4D8-2F61-49ED-B963-68714DD11C5C}"/>
              </a:ext>
            </a:extLst>
          </p:cNvPr>
          <p:cNvSpPr>
            <a:spLocks noGrp="1"/>
          </p:cNvSpPr>
          <p:nvPr/>
        </p:nvSpPr>
        <p:spPr>
          <a:xfrm>
            <a:off x="1000125" y="2667000"/>
            <a:ext cx="666750" cy="666750"/>
          </a:xfrm>
          <a:prstGeom prst="roundRect">
            <a:avLst>
              <a:gd name="adj" fmla="val 17143"/>
            </a:avLst>
          </a:prstGeom>
          <a:solidFill>
            <a:srgbClr val="D4A62A"/>
          </a:solidFill>
          <a:ln w="19050">
            <a:noFill/>
            <a:prstDash val="solid"/>
          </a:ln>
        </p:spPr>
        <p:txBody>
          <a:bodyPr/>
          <a:lstStyle/>
          <a:p>
            <a:endParaRPr lang="en-GB"/>
          </a:p>
        </p:txBody>
      </p:sp>
      <p:sp>
        <p:nvSpPr>
          <p:cNvPr id="8" name="Rectangle 7">
            <a:extLst>
              <a:ext uri="{FF2B5EF4-FFF2-40B4-BE49-F238E27FC236}">
                <a16:creationId xmlns:a16="http://schemas.microsoft.com/office/drawing/2014/main" id="{A7CE0DFF-0E83-44AB-80BF-E067A3F2DE75}"/>
              </a:ext>
            </a:extLst>
          </p:cNvPr>
          <p:cNvSpPr>
            <a:spLocks noGrp="1"/>
          </p:cNvSpPr>
          <p:nvPr/>
        </p:nvSpPr>
        <p:spPr>
          <a:xfrm>
            <a:off x="1000125" y="2809875"/>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a:t>
            </a:r>
          </a:p>
        </p:txBody>
      </p:sp>
      <p:sp>
        <p:nvSpPr>
          <p:cNvPr id="9" name="Rectangle 8">
            <a:extLst>
              <a:ext uri="{FF2B5EF4-FFF2-40B4-BE49-F238E27FC236}">
                <a16:creationId xmlns:a16="http://schemas.microsoft.com/office/drawing/2014/main" id="{6C038864-CAE6-47AC-9EEE-7371F2023556}"/>
              </a:ext>
            </a:extLst>
          </p:cNvPr>
          <p:cNvSpPr>
            <a:spLocks noGrp="1"/>
          </p:cNvSpPr>
          <p:nvPr/>
        </p:nvSpPr>
        <p:spPr>
          <a:xfrm>
            <a:off x="2047875" y="2809875"/>
            <a:ext cx="885825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Precise imagery—not adjective overload</a:t>
            </a:r>
          </a:p>
        </p:txBody>
      </p:sp>
      <p:sp>
        <p:nvSpPr>
          <p:cNvPr id="10" name="Rectangle: Rounded Corners 9">
            <a:extLst>
              <a:ext uri="{FF2B5EF4-FFF2-40B4-BE49-F238E27FC236}">
                <a16:creationId xmlns:a16="http://schemas.microsoft.com/office/drawing/2014/main" id="{08463926-BA1C-4582-952D-03EF2AF26607}"/>
              </a:ext>
            </a:extLst>
          </p:cNvPr>
          <p:cNvSpPr>
            <a:spLocks noGrp="1"/>
          </p:cNvSpPr>
          <p:nvPr/>
        </p:nvSpPr>
        <p:spPr>
          <a:xfrm>
            <a:off x="1000125" y="3667125"/>
            <a:ext cx="666750" cy="666750"/>
          </a:xfrm>
          <a:prstGeom prst="roundRect">
            <a:avLst>
              <a:gd name="adj" fmla="val 17143"/>
            </a:avLst>
          </a:prstGeom>
          <a:solidFill>
            <a:srgbClr val="1976A8"/>
          </a:solidFill>
          <a:ln w="19050">
            <a:noFill/>
            <a:prstDash val="solid"/>
          </a:ln>
        </p:spPr>
        <p:txBody>
          <a:bodyPr/>
          <a:lstStyle/>
          <a:p>
            <a:endParaRPr lang="en-GB"/>
          </a:p>
        </p:txBody>
      </p:sp>
      <p:sp>
        <p:nvSpPr>
          <p:cNvPr id="11" name="Rectangle 10">
            <a:extLst>
              <a:ext uri="{FF2B5EF4-FFF2-40B4-BE49-F238E27FC236}">
                <a16:creationId xmlns:a16="http://schemas.microsoft.com/office/drawing/2014/main" id="{FA53DD49-D7F5-48C5-9F75-A18D61147D99}"/>
              </a:ext>
            </a:extLst>
          </p:cNvPr>
          <p:cNvSpPr>
            <a:spLocks noGrp="1"/>
          </p:cNvSpPr>
          <p:nvPr/>
        </p:nvSpPr>
        <p:spPr>
          <a:xfrm>
            <a:off x="1000125" y="3810000"/>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a:t>
            </a:r>
          </a:p>
        </p:txBody>
      </p:sp>
      <p:sp>
        <p:nvSpPr>
          <p:cNvPr id="12" name="Rectangle 11">
            <a:extLst>
              <a:ext uri="{FF2B5EF4-FFF2-40B4-BE49-F238E27FC236}">
                <a16:creationId xmlns:a16="http://schemas.microsoft.com/office/drawing/2014/main" id="{F26A52E6-6682-4393-8620-364428363811}"/>
              </a:ext>
            </a:extLst>
          </p:cNvPr>
          <p:cNvSpPr>
            <a:spLocks noGrp="1"/>
          </p:cNvSpPr>
          <p:nvPr/>
        </p:nvSpPr>
        <p:spPr>
          <a:xfrm>
            <a:off x="2047875" y="3810000"/>
            <a:ext cx="885825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Varied syntax for effect</a:t>
            </a:r>
          </a:p>
        </p:txBody>
      </p:sp>
      <p:sp>
        <p:nvSpPr>
          <p:cNvPr id="13" name="Rectangle: Rounded Corners 12">
            <a:extLst>
              <a:ext uri="{FF2B5EF4-FFF2-40B4-BE49-F238E27FC236}">
                <a16:creationId xmlns:a16="http://schemas.microsoft.com/office/drawing/2014/main" id="{1314A8E0-42E5-4F93-A7A1-13CCB7000503}"/>
              </a:ext>
            </a:extLst>
          </p:cNvPr>
          <p:cNvSpPr>
            <a:spLocks noGrp="1"/>
          </p:cNvSpPr>
          <p:nvPr/>
        </p:nvSpPr>
        <p:spPr>
          <a:xfrm>
            <a:off x="1000125" y="4667250"/>
            <a:ext cx="666750" cy="666750"/>
          </a:xfrm>
          <a:prstGeom prst="roundRect">
            <a:avLst>
              <a:gd name="adj" fmla="val 17143"/>
            </a:avLst>
          </a:prstGeom>
          <a:solidFill>
            <a:srgbClr val="D4A62A"/>
          </a:solidFill>
          <a:ln w="19050">
            <a:noFill/>
            <a:prstDash val="solid"/>
          </a:ln>
        </p:spPr>
        <p:txBody>
          <a:bodyPr/>
          <a:lstStyle/>
          <a:p>
            <a:endParaRPr lang="en-GB"/>
          </a:p>
        </p:txBody>
      </p:sp>
      <p:sp>
        <p:nvSpPr>
          <p:cNvPr id="14" name="Rectangle 13">
            <a:extLst>
              <a:ext uri="{FF2B5EF4-FFF2-40B4-BE49-F238E27FC236}">
                <a16:creationId xmlns:a16="http://schemas.microsoft.com/office/drawing/2014/main" id="{DEAD2291-5B4A-4398-82C2-8DF03F2479E9}"/>
              </a:ext>
            </a:extLst>
          </p:cNvPr>
          <p:cNvSpPr>
            <a:spLocks noGrp="1"/>
          </p:cNvSpPr>
          <p:nvPr/>
        </p:nvSpPr>
        <p:spPr>
          <a:xfrm>
            <a:off x="1000125" y="4810125"/>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a:t>
            </a:r>
          </a:p>
        </p:txBody>
      </p:sp>
      <p:sp>
        <p:nvSpPr>
          <p:cNvPr id="15" name="Rectangle 14">
            <a:extLst>
              <a:ext uri="{FF2B5EF4-FFF2-40B4-BE49-F238E27FC236}">
                <a16:creationId xmlns:a16="http://schemas.microsoft.com/office/drawing/2014/main" id="{8203DA80-BA78-40DE-BE11-4357473A6E7C}"/>
              </a:ext>
            </a:extLst>
          </p:cNvPr>
          <p:cNvSpPr>
            <a:spLocks noGrp="1"/>
          </p:cNvSpPr>
          <p:nvPr/>
        </p:nvSpPr>
        <p:spPr>
          <a:xfrm>
            <a:off x="2047875" y="4810125"/>
            <a:ext cx="885825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Consistent tense and viewpoint</a:t>
            </a:r>
          </a:p>
        </p:txBody>
      </p:sp>
      <p:sp>
        <p:nvSpPr>
          <p:cNvPr id="16" name="Rectangle 15">
            <a:extLst>
              <a:ext uri="{FF2B5EF4-FFF2-40B4-BE49-F238E27FC236}">
                <a16:creationId xmlns:a16="http://schemas.microsoft.com/office/drawing/2014/main" id="{2D5D3E14-7A46-4D3D-AFC2-84241D3ABFD9}"/>
              </a:ext>
            </a:extLst>
          </p:cNvPr>
          <p:cNvSpPr>
            <a:spLocks noGrp="1"/>
          </p:cNvSpPr>
          <p:nvPr/>
        </p:nvSpPr>
        <p:spPr>
          <a:xfrm>
            <a:off x="2667000" y="5810250"/>
            <a:ext cx="6858000" cy="333375"/>
          </a:xfrm>
          <a:prstGeom prst="rect">
            <a:avLst/>
          </a:prstGeom>
          <a:noFill/>
          <a:ln w="0">
            <a:noFill/>
            <a:prstDash val="solid"/>
          </a:ln>
        </p:spPr>
        <p:txBody>
          <a:bodyPr/>
          <a:lstStyle/>
          <a:p>
            <a:pPr algn="ctr">
              <a:defRPr sz="1725" b="1">
                <a:solidFill>
                  <a:srgbClr val="2E7D6D"/>
                </a:solidFill>
              </a:defRPr>
            </a:pPr>
            <a:r>
              <a:rPr sz="1725" b="1">
                <a:solidFill>
                  <a:srgbClr val="2E7D6D"/>
                </a:solidFill>
              </a:rPr>
              <a:t>Underline your strongest choice. Make one purposeful revision.</a:t>
            </a:r>
          </a:p>
        </p:txBody>
      </p:sp>
      <p:sp>
        <p:nvSpPr>
          <p:cNvPr id="17" name="Rectangle 16">
            <a:extLst>
              <a:ext uri="{FF2B5EF4-FFF2-40B4-BE49-F238E27FC236}">
                <a16:creationId xmlns:a16="http://schemas.microsoft.com/office/drawing/2014/main" id="{94FA7821-9304-49C4-B46B-EC652E4976E7}"/>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18" name="Rectangle 17">
            <a:extLst>
              <a:ext uri="{FF2B5EF4-FFF2-40B4-BE49-F238E27FC236}">
                <a16:creationId xmlns:a16="http://schemas.microsoft.com/office/drawing/2014/main" id="{73009B3E-6478-4203-A8D2-D01DE9309FA5}"/>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11</a:t>
            </a:r>
          </a:p>
        </p:txBody>
      </p:sp>
    </p:spTree>
    <p:extLst>
      <p:ext uri="{BB962C8B-B14F-4D97-AF65-F5344CB8AC3E}">
        <p14:creationId xmlns:p14="http://schemas.microsoft.com/office/powerpoint/2010/main" val="1401556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8EA"/>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B89DD4A-D9C0-4355-8D20-A8C88A2514AF}"/>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120-MINUTE SAMPLE SESSION • KS3–KS4</a:t>
            </a:r>
          </a:p>
        </p:txBody>
      </p:sp>
      <p:sp>
        <p:nvSpPr>
          <p:cNvPr id="2" name="Rectangle 1">
            <a:extLst>
              <a:ext uri="{FF2B5EF4-FFF2-40B4-BE49-F238E27FC236}">
                <a16:creationId xmlns:a16="http://schemas.microsoft.com/office/drawing/2014/main" id="{6AFDD796-0871-4D0E-B1BF-EF46D4E00552}"/>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Formal learning check</a:t>
            </a:r>
          </a:p>
        </p:txBody>
      </p:sp>
      <p:sp>
        <p:nvSpPr>
          <p:cNvPr id="3" name="Rectangle 2">
            <a:extLst>
              <a:ext uri="{FF2B5EF4-FFF2-40B4-BE49-F238E27FC236}">
                <a16:creationId xmlns:a16="http://schemas.microsoft.com/office/drawing/2014/main" id="{69A73C53-86DE-4431-84D0-CF4A289E4B43}"/>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AC899F60-3EB0-4D21-90B8-7B37D9540E2B}"/>
              </a:ext>
            </a:extLst>
          </p:cNvPr>
          <p:cNvSpPr>
            <a:spLocks noGrp="1"/>
          </p:cNvSpPr>
          <p:nvPr/>
        </p:nvSpPr>
        <p:spPr>
          <a:xfrm>
            <a:off x="571500" y="1619250"/>
            <a:ext cx="5238750" cy="1666875"/>
          </a:xfrm>
          <a:prstGeom prst="roundRect">
            <a:avLst>
              <a:gd name="adj" fmla="val 6857"/>
            </a:avLst>
          </a:prstGeom>
          <a:solidFill>
            <a:srgbClr val="DDEFF6"/>
          </a:solidFill>
          <a:ln w="19050">
            <a:solidFill>
              <a:srgbClr val="1976A8"/>
            </a:solidFill>
            <a:prstDash val="solid"/>
          </a:ln>
        </p:spPr>
        <p:txBody>
          <a:bodyPr/>
          <a:lstStyle/>
          <a:p>
            <a:endParaRPr lang="en-GB"/>
          </a:p>
        </p:txBody>
      </p:sp>
      <p:sp>
        <p:nvSpPr>
          <p:cNvPr id="5" name="Rectangle 4">
            <a:extLst>
              <a:ext uri="{FF2B5EF4-FFF2-40B4-BE49-F238E27FC236}">
                <a16:creationId xmlns:a16="http://schemas.microsoft.com/office/drawing/2014/main" id="{A1703CDC-5911-40F1-B83B-5C377911F0B9}"/>
              </a:ext>
            </a:extLst>
          </p:cNvPr>
          <p:cNvSpPr>
            <a:spLocks noGrp="1"/>
          </p:cNvSpPr>
          <p:nvPr/>
        </p:nvSpPr>
        <p:spPr>
          <a:xfrm>
            <a:off x="762000" y="1809750"/>
            <a:ext cx="523875" cy="476250"/>
          </a:xfrm>
          <a:prstGeom prst="rect">
            <a:avLst/>
          </a:prstGeom>
          <a:noFill/>
          <a:ln w="0">
            <a:noFill/>
            <a:prstDash val="solid"/>
          </a:ln>
        </p:spPr>
        <p:txBody>
          <a:bodyPr/>
          <a:lstStyle/>
          <a:p>
            <a:pPr algn="ctr">
              <a:defRPr sz="2025" b="1">
                <a:solidFill>
                  <a:srgbClr val="092A4A"/>
                </a:solidFill>
              </a:defRPr>
            </a:pPr>
            <a:r>
              <a:rPr sz="2025" b="1">
                <a:solidFill>
                  <a:srgbClr val="092A4A"/>
                </a:solidFill>
              </a:rPr>
              <a:t>A</a:t>
            </a:r>
          </a:p>
        </p:txBody>
      </p:sp>
      <p:sp>
        <p:nvSpPr>
          <p:cNvPr id="6" name="Rectangle 5">
            <a:extLst>
              <a:ext uri="{FF2B5EF4-FFF2-40B4-BE49-F238E27FC236}">
                <a16:creationId xmlns:a16="http://schemas.microsoft.com/office/drawing/2014/main" id="{7D30D6D8-125D-409B-BB5C-C267DD9C86DD}"/>
              </a:ext>
            </a:extLst>
          </p:cNvPr>
          <p:cNvSpPr>
            <a:spLocks noGrp="1"/>
          </p:cNvSpPr>
          <p:nvPr/>
        </p:nvSpPr>
        <p:spPr>
          <a:xfrm>
            <a:off x="1381125" y="1981200"/>
            <a:ext cx="4095750" cy="762000"/>
          </a:xfrm>
          <a:prstGeom prst="rect">
            <a:avLst/>
          </a:prstGeom>
          <a:noFill/>
          <a:ln w="0">
            <a:noFill/>
            <a:prstDash val="solid"/>
          </a:ln>
        </p:spPr>
        <p:txBody>
          <a:bodyPr/>
          <a:lstStyle/>
          <a:p>
            <a:pPr algn="ctr">
              <a:defRPr sz="1650" b="1">
                <a:solidFill>
                  <a:srgbClr val="15324A"/>
                </a:solidFill>
              </a:defRPr>
            </a:pPr>
            <a:r>
              <a:rPr sz="1650" b="1">
                <a:solidFill>
                  <a:srgbClr val="15324A"/>
                </a:solidFill>
              </a:rPr>
              <a:t>Analyse the phrase “the storm erased the path”.</a:t>
            </a:r>
          </a:p>
        </p:txBody>
      </p:sp>
      <p:sp>
        <p:nvSpPr>
          <p:cNvPr id="7" name="Rectangle: Rounded Corners 6">
            <a:extLst>
              <a:ext uri="{FF2B5EF4-FFF2-40B4-BE49-F238E27FC236}">
                <a16:creationId xmlns:a16="http://schemas.microsoft.com/office/drawing/2014/main" id="{FC22DCE7-1BBB-4DED-856B-DC4BF4E8D29E}"/>
              </a:ext>
            </a:extLst>
          </p:cNvPr>
          <p:cNvSpPr>
            <a:spLocks noGrp="1"/>
          </p:cNvSpPr>
          <p:nvPr/>
        </p:nvSpPr>
        <p:spPr>
          <a:xfrm>
            <a:off x="6381750" y="1619250"/>
            <a:ext cx="5238750" cy="1666875"/>
          </a:xfrm>
          <a:prstGeom prst="roundRect">
            <a:avLst>
              <a:gd name="adj" fmla="val 6857"/>
            </a:avLst>
          </a:prstGeom>
          <a:solidFill>
            <a:srgbClr val="F7E9BB"/>
          </a:solidFill>
          <a:ln w="19050">
            <a:solidFill>
              <a:srgbClr val="D4A62A"/>
            </a:solidFill>
            <a:prstDash val="solid"/>
          </a:ln>
        </p:spPr>
        <p:txBody>
          <a:bodyPr/>
          <a:lstStyle/>
          <a:p>
            <a:endParaRPr lang="en-GB"/>
          </a:p>
        </p:txBody>
      </p:sp>
      <p:sp>
        <p:nvSpPr>
          <p:cNvPr id="8" name="Rectangle 7">
            <a:extLst>
              <a:ext uri="{FF2B5EF4-FFF2-40B4-BE49-F238E27FC236}">
                <a16:creationId xmlns:a16="http://schemas.microsoft.com/office/drawing/2014/main" id="{CD53D389-F025-4B4F-A1A3-F7700AEEA314}"/>
              </a:ext>
            </a:extLst>
          </p:cNvPr>
          <p:cNvSpPr>
            <a:spLocks noGrp="1"/>
          </p:cNvSpPr>
          <p:nvPr/>
        </p:nvSpPr>
        <p:spPr>
          <a:xfrm>
            <a:off x="6572250" y="1809750"/>
            <a:ext cx="523875" cy="476250"/>
          </a:xfrm>
          <a:prstGeom prst="rect">
            <a:avLst/>
          </a:prstGeom>
          <a:noFill/>
          <a:ln w="0">
            <a:noFill/>
            <a:prstDash val="solid"/>
          </a:ln>
        </p:spPr>
        <p:txBody>
          <a:bodyPr/>
          <a:lstStyle/>
          <a:p>
            <a:pPr algn="ctr">
              <a:defRPr sz="2025" b="1">
                <a:solidFill>
                  <a:srgbClr val="092A4A"/>
                </a:solidFill>
              </a:defRPr>
            </a:pPr>
            <a:r>
              <a:rPr sz="2025" b="1">
                <a:solidFill>
                  <a:srgbClr val="092A4A"/>
                </a:solidFill>
              </a:rPr>
              <a:t>B</a:t>
            </a:r>
          </a:p>
        </p:txBody>
      </p:sp>
      <p:sp>
        <p:nvSpPr>
          <p:cNvPr id="9" name="Rectangle 8">
            <a:extLst>
              <a:ext uri="{FF2B5EF4-FFF2-40B4-BE49-F238E27FC236}">
                <a16:creationId xmlns:a16="http://schemas.microsoft.com/office/drawing/2014/main" id="{01FCA8A4-C7FC-45E2-B66A-3E5CA807DB84}"/>
              </a:ext>
            </a:extLst>
          </p:cNvPr>
          <p:cNvSpPr>
            <a:spLocks noGrp="1"/>
          </p:cNvSpPr>
          <p:nvPr/>
        </p:nvSpPr>
        <p:spPr>
          <a:xfrm>
            <a:off x="7191375" y="1981200"/>
            <a:ext cx="4095750" cy="762000"/>
          </a:xfrm>
          <a:prstGeom prst="rect">
            <a:avLst/>
          </a:prstGeom>
          <a:noFill/>
          <a:ln w="0">
            <a:noFill/>
            <a:prstDash val="solid"/>
          </a:ln>
        </p:spPr>
        <p:txBody>
          <a:bodyPr/>
          <a:lstStyle/>
          <a:p>
            <a:pPr algn="ctr">
              <a:defRPr sz="1650" b="1">
                <a:solidFill>
                  <a:srgbClr val="15324A"/>
                </a:solidFill>
              </a:defRPr>
            </a:pPr>
            <a:r>
              <a:rPr sz="1650" b="1">
                <a:solidFill>
                  <a:srgbClr val="15324A"/>
                </a:solidFill>
              </a:rPr>
              <a:t>Explain the effect of the unfinished log entry.</a:t>
            </a:r>
          </a:p>
        </p:txBody>
      </p:sp>
      <p:sp>
        <p:nvSpPr>
          <p:cNvPr id="10" name="Rectangle: Rounded Corners 9">
            <a:extLst>
              <a:ext uri="{FF2B5EF4-FFF2-40B4-BE49-F238E27FC236}">
                <a16:creationId xmlns:a16="http://schemas.microsoft.com/office/drawing/2014/main" id="{992A4B0F-D2FA-4B27-A37C-06C51688D970}"/>
              </a:ext>
            </a:extLst>
          </p:cNvPr>
          <p:cNvSpPr>
            <a:spLocks noGrp="1"/>
          </p:cNvSpPr>
          <p:nvPr/>
        </p:nvSpPr>
        <p:spPr>
          <a:xfrm>
            <a:off x="571500" y="3667125"/>
            <a:ext cx="5238750" cy="1666875"/>
          </a:xfrm>
          <a:prstGeom prst="roundRect">
            <a:avLst>
              <a:gd name="adj" fmla="val 6857"/>
            </a:avLst>
          </a:prstGeom>
          <a:solidFill>
            <a:srgbClr val="DDEFF6"/>
          </a:solidFill>
          <a:ln w="19050">
            <a:solidFill>
              <a:srgbClr val="1976A8"/>
            </a:solidFill>
            <a:prstDash val="solid"/>
          </a:ln>
        </p:spPr>
        <p:txBody>
          <a:bodyPr/>
          <a:lstStyle/>
          <a:p>
            <a:endParaRPr lang="en-GB"/>
          </a:p>
        </p:txBody>
      </p:sp>
      <p:sp>
        <p:nvSpPr>
          <p:cNvPr id="11" name="Rectangle 10">
            <a:extLst>
              <a:ext uri="{FF2B5EF4-FFF2-40B4-BE49-F238E27FC236}">
                <a16:creationId xmlns:a16="http://schemas.microsoft.com/office/drawing/2014/main" id="{7DCAB2CF-03AE-4A3C-8635-6751D921C28D}"/>
              </a:ext>
            </a:extLst>
          </p:cNvPr>
          <p:cNvSpPr>
            <a:spLocks noGrp="1"/>
          </p:cNvSpPr>
          <p:nvPr/>
        </p:nvSpPr>
        <p:spPr>
          <a:xfrm>
            <a:off x="762000" y="3857625"/>
            <a:ext cx="523875" cy="476250"/>
          </a:xfrm>
          <a:prstGeom prst="rect">
            <a:avLst/>
          </a:prstGeom>
          <a:noFill/>
          <a:ln w="0">
            <a:noFill/>
            <a:prstDash val="solid"/>
          </a:ln>
        </p:spPr>
        <p:txBody>
          <a:bodyPr/>
          <a:lstStyle/>
          <a:p>
            <a:pPr algn="ctr">
              <a:defRPr sz="2025" b="1">
                <a:solidFill>
                  <a:srgbClr val="092A4A"/>
                </a:solidFill>
              </a:defRPr>
            </a:pPr>
            <a:r>
              <a:rPr sz="2025" b="1">
                <a:solidFill>
                  <a:srgbClr val="092A4A"/>
                </a:solidFill>
              </a:rPr>
              <a:t>C</a:t>
            </a:r>
          </a:p>
        </p:txBody>
      </p:sp>
      <p:sp>
        <p:nvSpPr>
          <p:cNvPr id="12" name="Rectangle 11">
            <a:extLst>
              <a:ext uri="{FF2B5EF4-FFF2-40B4-BE49-F238E27FC236}">
                <a16:creationId xmlns:a16="http://schemas.microsoft.com/office/drawing/2014/main" id="{EDFA3C7F-E55D-433E-A827-9945246EED5F}"/>
              </a:ext>
            </a:extLst>
          </p:cNvPr>
          <p:cNvSpPr>
            <a:spLocks noGrp="1"/>
          </p:cNvSpPr>
          <p:nvPr/>
        </p:nvSpPr>
        <p:spPr>
          <a:xfrm>
            <a:off x="1381125" y="4029075"/>
            <a:ext cx="4095750" cy="762000"/>
          </a:xfrm>
          <a:prstGeom prst="rect">
            <a:avLst/>
          </a:prstGeom>
          <a:noFill/>
          <a:ln w="0">
            <a:noFill/>
            <a:prstDash val="solid"/>
          </a:ln>
        </p:spPr>
        <p:txBody>
          <a:bodyPr/>
          <a:lstStyle/>
          <a:p>
            <a:pPr algn="ctr">
              <a:defRPr sz="1650" b="1">
                <a:solidFill>
                  <a:srgbClr val="15324A"/>
                </a:solidFill>
              </a:defRPr>
            </a:pPr>
            <a:r>
              <a:rPr sz="1650" b="1">
                <a:solidFill>
                  <a:srgbClr val="15324A"/>
                </a:solidFill>
              </a:rPr>
              <a:t>Identify one structural method.</a:t>
            </a:r>
          </a:p>
        </p:txBody>
      </p:sp>
      <p:sp>
        <p:nvSpPr>
          <p:cNvPr id="13" name="Rectangle: Rounded Corners 12">
            <a:extLst>
              <a:ext uri="{FF2B5EF4-FFF2-40B4-BE49-F238E27FC236}">
                <a16:creationId xmlns:a16="http://schemas.microsoft.com/office/drawing/2014/main" id="{14AD108E-EB38-4F32-9459-A3473DC8CC26}"/>
              </a:ext>
            </a:extLst>
          </p:cNvPr>
          <p:cNvSpPr>
            <a:spLocks noGrp="1"/>
          </p:cNvSpPr>
          <p:nvPr/>
        </p:nvSpPr>
        <p:spPr>
          <a:xfrm>
            <a:off x="6381750" y="3667125"/>
            <a:ext cx="5238750" cy="1666875"/>
          </a:xfrm>
          <a:prstGeom prst="roundRect">
            <a:avLst>
              <a:gd name="adj" fmla="val 6857"/>
            </a:avLst>
          </a:prstGeom>
          <a:solidFill>
            <a:srgbClr val="F7E9BB"/>
          </a:solidFill>
          <a:ln w="19050">
            <a:solidFill>
              <a:srgbClr val="D4A62A"/>
            </a:solidFill>
            <a:prstDash val="solid"/>
          </a:ln>
        </p:spPr>
        <p:txBody>
          <a:bodyPr/>
          <a:lstStyle/>
          <a:p>
            <a:endParaRPr lang="en-GB"/>
          </a:p>
        </p:txBody>
      </p:sp>
      <p:sp>
        <p:nvSpPr>
          <p:cNvPr id="14" name="Rectangle 13">
            <a:extLst>
              <a:ext uri="{FF2B5EF4-FFF2-40B4-BE49-F238E27FC236}">
                <a16:creationId xmlns:a16="http://schemas.microsoft.com/office/drawing/2014/main" id="{7B09A84A-B97F-46E5-A2A5-9A7B23001D38}"/>
              </a:ext>
            </a:extLst>
          </p:cNvPr>
          <p:cNvSpPr>
            <a:spLocks noGrp="1"/>
          </p:cNvSpPr>
          <p:nvPr/>
        </p:nvSpPr>
        <p:spPr>
          <a:xfrm>
            <a:off x="6572250" y="3857625"/>
            <a:ext cx="523875" cy="476250"/>
          </a:xfrm>
          <a:prstGeom prst="rect">
            <a:avLst/>
          </a:prstGeom>
          <a:noFill/>
          <a:ln w="0">
            <a:noFill/>
            <a:prstDash val="solid"/>
          </a:ln>
        </p:spPr>
        <p:txBody>
          <a:bodyPr/>
          <a:lstStyle/>
          <a:p>
            <a:pPr algn="ctr">
              <a:defRPr sz="2025" b="1">
                <a:solidFill>
                  <a:srgbClr val="092A4A"/>
                </a:solidFill>
              </a:defRPr>
            </a:pPr>
            <a:r>
              <a:rPr sz="2025" b="1">
                <a:solidFill>
                  <a:srgbClr val="092A4A"/>
                </a:solidFill>
              </a:rPr>
              <a:t>D</a:t>
            </a:r>
          </a:p>
        </p:txBody>
      </p:sp>
      <p:sp>
        <p:nvSpPr>
          <p:cNvPr id="15" name="Rectangle 14">
            <a:extLst>
              <a:ext uri="{FF2B5EF4-FFF2-40B4-BE49-F238E27FC236}">
                <a16:creationId xmlns:a16="http://schemas.microsoft.com/office/drawing/2014/main" id="{42782FEF-27D8-49DC-A287-90BD9D1FCE99}"/>
              </a:ext>
            </a:extLst>
          </p:cNvPr>
          <p:cNvSpPr>
            <a:spLocks noGrp="1"/>
          </p:cNvSpPr>
          <p:nvPr/>
        </p:nvSpPr>
        <p:spPr>
          <a:xfrm>
            <a:off x="7191375" y="4029075"/>
            <a:ext cx="4095750" cy="762000"/>
          </a:xfrm>
          <a:prstGeom prst="rect">
            <a:avLst/>
          </a:prstGeom>
          <a:noFill/>
          <a:ln w="0">
            <a:noFill/>
            <a:prstDash val="solid"/>
          </a:ln>
        </p:spPr>
        <p:txBody>
          <a:bodyPr/>
          <a:lstStyle/>
          <a:p>
            <a:pPr algn="ctr">
              <a:defRPr sz="1650" b="1">
                <a:solidFill>
                  <a:srgbClr val="15324A"/>
                </a:solidFill>
              </a:defRPr>
            </a:pPr>
            <a:r>
              <a:rPr sz="1650" b="1">
                <a:solidFill>
                  <a:srgbClr val="15324A"/>
                </a:solidFill>
              </a:rPr>
              <a:t>Write a final sentence that creates ambiguity.</a:t>
            </a:r>
          </a:p>
        </p:txBody>
      </p:sp>
      <p:sp>
        <p:nvSpPr>
          <p:cNvPr id="16" name="Rectangle 15">
            <a:extLst>
              <a:ext uri="{FF2B5EF4-FFF2-40B4-BE49-F238E27FC236}">
                <a16:creationId xmlns:a16="http://schemas.microsoft.com/office/drawing/2014/main" id="{63DD8F25-DA7A-4259-951B-B1C35F505AB2}"/>
              </a:ext>
            </a:extLst>
          </p:cNvPr>
          <p:cNvSpPr>
            <a:spLocks noGrp="1"/>
          </p:cNvSpPr>
          <p:nvPr/>
        </p:nvSpPr>
        <p:spPr>
          <a:xfrm>
            <a:off x="3714750" y="5953125"/>
            <a:ext cx="4762500" cy="285750"/>
          </a:xfrm>
          <a:prstGeom prst="rect">
            <a:avLst/>
          </a:prstGeom>
          <a:noFill/>
          <a:ln w="0">
            <a:noFill/>
            <a:prstDash val="solid"/>
          </a:ln>
        </p:spPr>
        <p:txBody>
          <a:bodyPr/>
          <a:lstStyle/>
          <a:p>
            <a:pPr algn="ctr">
              <a:defRPr sz="1650" b="1">
                <a:solidFill>
                  <a:srgbClr val="2E7D6D"/>
                </a:solidFill>
              </a:defRPr>
            </a:pPr>
            <a:r>
              <a:rPr sz="1650" b="1">
                <a:solidFill>
                  <a:srgbClr val="2E7D6D"/>
                </a:solidFill>
              </a:rPr>
              <a:t>Complete independently before discussing.</a:t>
            </a:r>
          </a:p>
        </p:txBody>
      </p:sp>
      <p:sp>
        <p:nvSpPr>
          <p:cNvPr id="17" name="Rectangle 16">
            <a:extLst>
              <a:ext uri="{FF2B5EF4-FFF2-40B4-BE49-F238E27FC236}">
                <a16:creationId xmlns:a16="http://schemas.microsoft.com/office/drawing/2014/main" id="{94784466-A174-4808-BE3F-404D6C1E61EC}"/>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18" name="Rectangle 17">
            <a:extLst>
              <a:ext uri="{FF2B5EF4-FFF2-40B4-BE49-F238E27FC236}">
                <a16:creationId xmlns:a16="http://schemas.microsoft.com/office/drawing/2014/main" id="{C843CDB9-F1F4-4B4F-B2C7-77E888A710A6}"/>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12</a:t>
            </a:r>
          </a:p>
        </p:txBody>
      </p:sp>
    </p:spTree>
    <p:extLst>
      <p:ext uri="{BB962C8B-B14F-4D97-AF65-F5344CB8AC3E}">
        <p14:creationId xmlns:p14="http://schemas.microsoft.com/office/powerpoint/2010/main" val="86323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18DE71-5877-4A5F-BE83-07DA42ABE0E5}"/>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120-MINUTE SAMPLE SESSION • KS3–KS4</a:t>
            </a:r>
          </a:p>
        </p:txBody>
      </p:sp>
      <p:sp>
        <p:nvSpPr>
          <p:cNvPr id="2" name="Rectangle 1">
            <a:extLst>
              <a:ext uri="{FF2B5EF4-FFF2-40B4-BE49-F238E27FC236}">
                <a16:creationId xmlns:a16="http://schemas.microsoft.com/office/drawing/2014/main" id="{985D2AE7-776A-4163-ABDC-2C7155B16079}"/>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Tutor check: model responses</a:t>
            </a:r>
          </a:p>
        </p:txBody>
      </p:sp>
      <p:sp>
        <p:nvSpPr>
          <p:cNvPr id="3" name="Rectangle 2">
            <a:extLst>
              <a:ext uri="{FF2B5EF4-FFF2-40B4-BE49-F238E27FC236}">
                <a16:creationId xmlns:a16="http://schemas.microsoft.com/office/drawing/2014/main" id="{20818CFB-278F-4902-B070-C4BCE77BCA8F}"/>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AC0DD286-8D5A-418B-B478-682C6198770A}"/>
              </a:ext>
            </a:extLst>
          </p:cNvPr>
          <p:cNvSpPr>
            <a:spLocks noGrp="1"/>
          </p:cNvSpPr>
          <p:nvPr/>
        </p:nvSpPr>
        <p:spPr>
          <a:xfrm>
            <a:off x="1047750" y="1666875"/>
            <a:ext cx="10096500" cy="4000500"/>
          </a:xfrm>
          <a:prstGeom prst="roundRect">
            <a:avLst>
              <a:gd name="adj" fmla="val 2857"/>
            </a:avLst>
          </a:prstGeom>
          <a:solidFill>
            <a:srgbClr val="FFF8EA"/>
          </a:solidFill>
          <a:ln w="19050">
            <a:solidFill>
              <a:srgbClr val="D4A62A"/>
            </a:solidFill>
            <a:prstDash val="solid"/>
          </a:ln>
        </p:spPr>
        <p:txBody>
          <a:bodyPr/>
          <a:lstStyle/>
          <a:p>
            <a:endParaRPr lang="en-GB"/>
          </a:p>
        </p:txBody>
      </p:sp>
      <p:sp>
        <p:nvSpPr>
          <p:cNvPr id="5" name="Rectangle 4">
            <a:extLst>
              <a:ext uri="{FF2B5EF4-FFF2-40B4-BE49-F238E27FC236}">
                <a16:creationId xmlns:a16="http://schemas.microsoft.com/office/drawing/2014/main" id="{571BBF23-C27A-4517-A63D-538E8376443E}"/>
              </a:ext>
            </a:extLst>
          </p:cNvPr>
          <p:cNvSpPr>
            <a:spLocks noGrp="1"/>
          </p:cNvSpPr>
          <p:nvPr/>
        </p:nvSpPr>
        <p:spPr>
          <a:xfrm>
            <a:off x="1476375" y="2047875"/>
            <a:ext cx="9239250" cy="3143250"/>
          </a:xfrm>
          <a:prstGeom prst="rect">
            <a:avLst/>
          </a:prstGeom>
          <a:noFill/>
          <a:ln w="0">
            <a:noFill/>
            <a:prstDash val="solid"/>
          </a:ln>
        </p:spPr>
        <p:txBody>
          <a:bodyPr/>
          <a:lstStyle/>
          <a:p>
            <a:pPr algn="l">
              <a:defRPr sz="1575" b="0">
                <a:solidFill>
                  <a:srgbClr val="15324A"/>
                </a:solidFill>
              </a:defRPr>
            </a:pPr>
            <a:r>
              <a:rPr sz="1575" b="0">
                <a:solidFill>
                  <a:srgbClr val="15324A"/>
                </a:solidFill>
              </a:rPr>
              <a:t>Model responses</a:t>
            </a:r>
          </a:p>
          <a:p>
            <a:pPr algn="l">
              <a:defRPr sz="1575" b="0">
                <a:solidFill>
                  <a:srgbClr val="15324A"/>
                </a:solidFill>
              </a:defRPr>
            </a:pPr>
            <a:r>
              <a:rPr sz="1575" b="0">
                <a:solidFill>
                  <a:srgbClr val="15324A"/>
                </a:solidFill>
              </a:rPr>
              <a:t>• “erased” presents the storm as powerful and the path as temporary or vulnerable</a:t>
            </a:r>
          </a:p>
          <a:p>
            <a:pPr algn="l">
              <a:defRPr sz="1575" b="0">
                <a:solidFill>
                  <a:srgbClr val="15324A"/>
                </a:solidFill>
              </a:defRPr>
            </a:pPr>
            <a:r>
              <a:rPr sz="1575" b="0">
                <a:solidFill>
                  <a:srgbClr val="15324A"/>
                </a:solidFill>
              </a:rPr>
              <a:t>• the unfinished entry withholds crucial information and creates suspense</a:t>
            </a:r>
          </a:p>
          <a:p>
            <a:pPr algn="l">
              <a:defRPr sz="1575" b="0">
                <a:solidFill>
                  <a:srgbClr val="15324A"/>
                </a:solidFill>
              </a:defRPr>
            </a:pPr>
            <a:r>
              <a:rPr sz="1575" b="0">
                <a:solidFill>
                  <a:srgbClr val="15324A"/>
                </a:solidFill>
              </a:rPr>
              <a:t>• structural methods include delayed revelation, motif, sentence-length shift and ambiguous ending</a:t>
            </a:r>
          </a:p>
          <a:p>
            <a:pPr algn="l">
              <a:defRPr sz="1575" b="0">
                <a:solidFill>
                  <a:srgbClr val="15324A"/>
                </a:solidFill>
              </a:defRPr>
            </a:pPr>
            <a:r>
              <a:rPr sz="1575" b="0">
                <a:solidFill>
                  <a:srgbClr val="15324A"/>
                </a:solidFill>
              </a:rPr>
              <a:t>• possible ending: In the glass above, a second shadow raised the lamp.</a:t>
            </a:r>
          </a:p>
          <a:p>
            <a:endParaRPr sz="1575" b="0">
              <a:solidFill>
                <a:srgbClr val="15324A"/>
              </a:solidFill>
            </a:endParaRPr>
          </a:p>
          <a:p>
            <a:pPr algn="l">
              <a:defRPr sz="1575" b="0">
                <a:solidFill>
                  <a:srgbClr val="15324A"/>
                </a:solidFill>
              </a:defRPr>
            </a:pPr>
            <a:r>
              <a:rPr sz="1575" b="0">
                <a:solidFill>
                  <a:srgbClr val="15324A"/>
                </a:solidFill>
              </a:rPr>
              <a:t>Credit interpretations that are precise and supported by textual evidence.</a:t>
            </a:r>
          </a:p>
        </p:txBody>
      </p:sp>
      <p:sp>
        <p:nvSpPr>
          <p:cNvPr id="6" name="Rectangle 5">
            <a:extLst>
              <a:ext uri="{FF2B5EF4-FFF2-40B4-BE49-F238E27FC236}">
                <a16:creationId xmlns:a16="http://schemas.microsoft.com/office/drawing/2014/main" id="{C900AFC9-1D89-4627-A735-CFC7A6515333}"/>
              </a:ext>
            </a:extLst>
          </p:cNvPr>
          <p:cNvSpPr>
            <a:spLocks noGrp="1"/>
          </p:cNvSpPr>
          <p:nvPr/>
        </p:nvSpPr>
        <p:spPr>
          <a:xfrm>
            <a:off x="2238375" y="5953125"/>
            <a:ext cx="7715250" cy="285750"/>
          </a:xfrm>
          <a:prstGeom prst="rect">
            <a:avLst/>
          </a:prstGeom>
          <a:noFill/>
          <a:ln w="0">
            <a:noFill/>
            <a:prstDash val="solid"/>
          </a:ln>
        </p:spPr>
        <p:txBody>
          <a:bodyPr/>
          <a:lstStyle/>
          <a:p>
            <a:pPr algn="ctr">
              <a:defRPr sz="1650" b="1">
                <a:solidFill>
                  <a:srgbClr val="2E7D6D"/>
                </a:solidFill>
              </a:defRPr>
            </a:pPr>
            <a:r>
              <a:rPr sz="1650" b="1">
                <a:solidFill>
                  <a:srgbClr val="2E7D6D"/>
                </a:solidFill>
              </a:rPr>
              <a:t>Credit alternative interpretations when evidence and reasoning are secure.</a:t>
            </a:r>
          </a:p>
        </p:txBody>
      </p:sp>
      <p:sp>
        <p:nvSpPr>
          <p:cNvPr id="7" name="Rectangle 6">
            <a:extLst>
              <a:ext uri="{FF2B5EF4-FFF2-40B4-BE49-F238E27FC236}">
                <a16:creationId xmlns:a16="http://schemas.microsoft.com/office/drawing/2014/main" id="{33120BE5-C886-441D-82AE-0930F02D8922}"/>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8" name="Rectangle 7">
            <a:extLst>
              <a:ext uri="{FF2B5EF4-FFF2-40B4-BE49-F238E27FC236}">
                <a16:creationId xmlns:a16="http://schemas.microsoft.com/office/drawing/2014/main" id="{8F656D12-A4FF-4CF9-A538-6DAA944355AF}"/>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13</a:t>
            </a:r>
          </a:p>
        </p:txBody>
      </p:sp>
    </p:spTree>
    <p:extLst>
      <p:ext uri="{BB962C8B-B14F-4D97-AF65-F5344CB8AC3E}">
        <p14:creationId xmlns:p14="http://schemas.microsoft.com/office/powerpoint/2010/main" val="584409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92A4A"/>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5ABF5C8-D09E-43FE-8015-1D54DAD453CD}"/>
              </a:ext>
            </a:extLst>
          </p:cNvPr>
          <p:cNvSpPr>
            <a:spLocks noGrp="1"/>
          </p:cNvSpPr>
          <p:nvPr/>
        </p:nvSpPr>
        <p:spPr>
          <a:xfrm>
            <a:off x="762000" y="590550"/>
            <a:ext cx="10668000" cy="285750"/>
          </a:xfrm>
          <a:prstGeom prst="rect">
            <a:avLst/>
          </a:prstGeom>
          <a:noFill/>
          <a:ln w="0">
            <a:noFill/>
            <a:prstDash val="solid"/>
          </a:ln>
        </p:spPr>
        <p:txBody>
          <a:bodyPr/>
          <a:lstStyle/>
          <a:p>
            <a:pPr algn="ctr">
              <a:defRPr sz="1350" b="1">
                <a:solidFill>
                  <a:srgbClr val="D4A62A"/>
                </a:solidFill>
              </a:defRPr>
            </a:pPr>
            <a:r>
              <a:rPr sz="1350" b="1">
                <a:solidFill>
                  <a:srgbClr val="D4A62A"/>
                </a:solidFill>
              </a:rPr>
              <a:t>EXIT TICKET</a:t>
            </a:r>
          </a:p>
        </p:txBody>
      </p:sp>
      <p:sp>
        <p:nvSpPr>
          <p:cNvPr id="2" name="Rectangle 1">
            <a:extLst>
              <a:ext uri="{FF2B5EF4-FFF2-40B4-BE49-F238E27FC236}">
                <a16:creationId xmlns:a16="http://schemas.microsoft.com/office/drawing/2014/main" id="{B838AA43-1067-4893-9AF7-1CFDC63E9346}"/>
              </a:ext>
            </a:extLst>
          </p:cNvPr>
          <p:cNvSpPr>
            <a:spLocks noGrp="1"/>
          </p:cNvSpPr>
          <p:nvPr/>
        </p:nvSpPr>
        <p:spPr>
          <a:xfrm>
            <a:off x="1047750" y="1333500"/>
            <a:ext cx="10096500" cy="590550"/>
          </a:xfrm>
          <a:prstGeom prst="rect">
            <a:avLst/>
          </a:prstGeom>
          <a:noFill/>
          <a:ln w="0">
            <a:noFill/>
            <a:prstDash val="solid"/>
          </a:ln>
        </p:spPr>
        <p:txBody>
          <a:bodyPr/>
          <a:lstStyle/>
          <a:p>
            <a:pPr algn="ctr">
              <a:defRPr sz="3000" b="1">
                <a:solidFill>
                  <a:srgbClr val="FFFFFF"/>
                </a:solidFill>
              </a:defRPr>
            </a:pPr>
            <a:r>
              <a:rPr sz="3000" b="1">
                <a:solidFill>
                  <a:srgbClr val="FFFFFF"/>
                </a:solidFill>
              </a:rPr>
              <a:t>What did the lighthouse reveal about your English?</a:t>
            </a:r>
          </a:p>
        </p:txBody>
      </p:sp>
      <p:sp>
        <p:nvSpPr>
          <p:cNvPr id="3" name="Rectangle: Rounded Corners 2">
            <a:extLst>
              <a:ext uri="{FF2B5EF4-FFF2-40B4-BE49-F238E27FC236}">
                <a16:creationId xmlns:a16="http://schemas.microsoft.com/office/drawing/2014/main" id="{02B72129-265E-4CF5-892A-806C307C3E62}"/>
              </a:ext>
            </a:extLst>
          </p:cNvPr>
          <p:cNvSpPr>
            <a:spLocks noGrp="1"/>
          </p:cNvSpPr>
          <p:nvPr/>
        </p:nvSpPr>
        <p:spPr>
          <a:xfrm>
            <a:off x="904875" y="2714625"/>
            <a:ext cx="3333750" cy="1190625"/>
          </a:xfrm>
          <a:prstGeom prst="roundRect">
            <a:avLst>
              <a:gd name="adj" fmla="val 9600"/>
            </a:avLst>
          </a:prstGeom>
          <a:solidFill>
            <a:srgbClr val="0D3555"/>
          </a:solidFill>
          <a:ln w="19050">
            <a:solidFill>
              <a:srgbClr val="D4A62A"/>
            </a:solidFill>
            <a:prstDash val="solid"/>
          </a:ln>
        </p:spPr>
        <p:txBody>
          <a:bodyPr/>
          <a:lstStyle/>
          <a:p>
            <a:endParaRPr lang="en-GB"/>
          </a:p>
        </p:txBody>
      </p:sp>
      <p:sp>
        <p:nvSpPr>
          <p:cNvPr id="4" name="Rectangle 3">
            <a:extLst>
              <a:ext uri="{FF2B5EF4-FFF2-40B4-BE49-F238E27FC236}">
                <a16:creationId xmlns:a16="http://schemas.microsoft.com/office/drawing/2014/main" id="{9C481173-6D11-4A89-A6DB-C5BDF37B17BB}"/>
              </a:ext>
            </a:extLst>
          </p:cNvPr>
          <p:cNvSpPr>
            <a:spLocks noGrp="1"/>
          </p:cNvSpPr>
          <p:nvPr/>
        </p:nvSpPr>
        <p:spPr>
          <a:xfrm>
            <a:off x="1095375" y="2876550"/>
            <a:ext cx="428625" cy="381000"/>
          </a:xfrm>
          <a:prstGeom prst="rect">
            <a:avLst/>
          </a:prstGeom>
          <a:noFill/>
          <a:ln w="0">
            <a:noFill/>
            <a:prstDash val="solid"/>
          </a:ln>
        </p:spPr>
        <p:txBody>
          <a:bodyPr/>
          <a:lstStyle/>
          <a:p>
            <a:pPr algn="ctr">
              <a:defRPr sz="1875" b="1">
                <a:solidFill>
                  <a:srgbClr val="D4A62A"/>
                </a:solidFill>
              </a:defRPr>
            </a:pPr>
            <a:r>
              <a:rPr sz="1875" b="1">
                <a:solidFill>
                  <a:srgbClr val="D4A62A"/>
                </a:solidFill>
              </a:rPr>
              <a:t>1</a:t>
            </a:r>
          </a:p>
        </p:txBody>
      </p:sp>
      <p:sp>
        <p:nvSpPr>
          <p:cNvPr id="5" name="Rectangle 4">
            <a:extLst>
              <a:ext uri="{FF2B5EF4-FFF2-40B4-BE49-F238E27FC236}">
                <a16:creationId xmlns:a16="http://schemas.microsoft.com/office/drawing/2014/main" id="{31C3F820-9E1C-4398-9499-FB73353DAFFD}"/>
              </a:ext>
            </a:extLst>
          </p:cNvPr>
          <p:cNvSpPr>
            <a:spLocks noGrp="1"/>
          </p:cNvSpPr>
          <p:nvPr/>
        </p:nvSpPr>
        <p:spPr>
          <a:xfrm>
            <a:off x="1571625" y="2971800"/>
            <a:ext cx="2381250" cy="428625"/>
          </a:xfrm>
          <a:prstGeom prst="rect">
            <a:avLst/>
          </a:prstGeom>
          <a:noFill/>
          <a:ln w="0">
            <a:noFill/>
            <a:prstDash val="solid"/>
          </a:ln>
        </p:spPr>
        <p:txBody>
          <a:bodyPr/>
          <a:lstStyle/>
          <a:p>
            <a:pPr algn="ctr">
              <a:defRPr sz="1650" b="1">
                <a:solidFill>
                  <a:srgbClr val="FFFFFF"/>
                </a:solidFill>
              </a:defRPr>
            </a:pPr>
            <a:r>
              <a:rPr sz="1650" b="1">
                <a:solidFill>
                  <a:srgbClr val="FFFFFF"/>
                </a:solidFill>
              </a:rPr>
              <a:t>One clue I used</a:t>
            </a:r>
          </a:p>
        </p:txBody>
      </p:sp>
      <p:sp>
        <p:nvSpPr>
          <p:cNvPr id="6" name="Rectangle: Rounded Corners 5">
            <a:extLst>
              <a:ext uri="{FF2B5EF4-FFF2-40B4-BE49-F238E27FC236}">
                <a16:creationId xmlns:a16="http://schemas.microsoft.com/office/drawing/2014/main" id="{B30254AA-5E8E-4280-A4BE-A28A081C1F2C}"/>
              </a:ext>
            </a:extLst>
          </p:cNvPr>
          <p:cNvSpPr>
            <a:spLocks noGrp="1"/>
          </p:cNvSpPr>
          <p:nvPr/>
        </p:nvSpPr>
        <p:spPr>
          <a:xfrm>
            <a:off x="4667250" y="2714625"/>
            <a:ext cx="3333750" cy="1190625"/>
          </a:xfrm>
          <a:prstGeom prst="roundRect">
            <a:avLst>
              <a:gd name="adj" fmla="val 9600"/>
            </a:avLst>
          </a:prstGeom>
          <a:solidFill>
            <a:srgbClr val="123E61"/>
          </a:solidFill>
          <a:ln w="19050">
            <a:solidFill>
              <a:srgbClr val="D4A62A"/>
            </a:solidFill>
            <a:prstDash val="solid"/>
          </a:ln>
        </p:spPr>
        <p:txBody>
          <a:bodyPr/>
          <a:lstStyle/>
          <a:p>
            <a:endParaRPr lang="en-GB"/>
          </a:p>
        </p:txBody>
      </p:sp>
      <p:sp>
        <p:nvSpPr>
          <p:cNvPr id="7" name="Rectangle 6">
            <a:extLst>
              <a:ext uri="{FF2B5EF4-FFF2-40B4-BE49-F238E27FC236}">
                <a16:creationId xmlns:a16="http://schemas.microsoft.com/office/drawing/2014/main" id="{9531CF7E-9D9B-4D75-A11C-FF7044ED8BFB}"/>
              </a:ext>
            </a:extLst>
          </p:cNvPr>
          <p:cNvSpPr>
            <a:spLocks noGrp="1"/>
          </p:cNvSpPr>
          <p:nvPr/>
        </p:nvSpPr>
        <p:spPr>
          <a:xfrm>
            <a:off x="4857750" y="2876550"/>
            <a:ext cx="428625" cy="381000"/>
          </a:xfrm>
          <a:prstGeom prst="rect">
            <a:avLst/>
          </a:prstGeom>
          <a:noFill/>
          <a:ln w="0">
            <a:noFill/>
            <a:prstDash val="solid"/>
          </a:ln>
        </p:spPr>
        <p:txBody>
          <a:bodyPr/>
          <a:lstStyle/>
          <a:p>
            <a:pPr algn="ctr">
              <a:defRPr sz="1875" b="1">
                <a:solidFill>
                  <a:srgbClr val="D4A62A"/>
                </a:solidFill>
              </a:defRPr>
            </a:pPr>
            <a:r>
              <a:rPr sz="1875" b="1">
                <a:solidFill>
                  <a:srgbClr val="D4A62A"/>
                </a:solidFill>
              </a:rPr>
              <a:t>2</a:t>
            </a:r>
          </a:p>
        </p:txBody>
      </p:sp>
      <p:sp>
        <p:nvSpPr>
          <p:cNvPr id="8" name="Rectangle 7">
            <a:extLst>
              <a:ext uri="{FF2B5EF4-FFF2-40B4-BE49-F238E27FC236}">
                <a16:creationId xmlns:a16="http://schemas.microsoft.com/office/drawing/2014/main" id="{5FBE05ED-67A0-46BC-B47A-4A083BB4FF03}"/>
              </a:ext>
            </a:extLst>
          </p:cNvPr>
          <p:cNvSpPr>
            <a:spLocks noGrp="1"/>
          </p:cNvSpPr>
          <p:nvPr/>
        </p:nvSpPr>
        <p:spPr>
          <a:xfrm>
            <a:off x="5334000" y="2971800"/>
            <a:ext cx="2381250" cy="428625"/>
          </a:xfrm>
          <a:prstGeom prst="rect">
            <a:avLst/>
          </a:prstGeom>
          <a:noFill/>
          <a:ln w="0">
            <a:noFill/>
            <a:prstDash val="solid"/>
          </a:ln>
        </p:spPr>
        <p:txBody>
          <a:bodyPr/>
          <a:lstStyle/>
          <a:p>
            <a:pPr algn="ctr">
              <a:defRPr sz="1650" b="1">
                <a:solidFill>
                  <a:srgbClr val="FFFFFF"/>
                </a:solidFill>
              </a:defRPr>
            </a:pPr>
            <a:r>
              <a:rPr sz="1650" b="1">
                <a:solidFill>
                  <a:srgbClr val="FFFFFF"/>
                </a:solidFill>
              </a:rPr>
              <a:t>One method I tried</a:t>
            </a:r>
          </a:p>
        </p:txBody>
      </p:sp>
      <p:sp>
        <p:nvSpPr>
          <p:cNvPr id="9" name="Rectangle: Rounded Corners 8">
            <a:extLst>
              <a:ext uri="{FF2B5EF4-FFF2-40B4-BE49-F238E27FC236}">
                <a16:creationId xmlns:a16="http://schemas.microsoft.com/office/drawing/2014/main" id="{B0F4D4FD-DA1E-44A4-AD6F-0E50B8A011F2}"/>
              </a:ext>
            </a:extLst>
          </p:cNvPr>
          <p:cNvSpPr>
            <a:spLocks noGrp="1"/>
          </p:cNvSpPr>
          <p:nvPr/>
        </p:nvSpPr>
        <p:spPr>
          <a:xfrm>
            <a:off x="8429625" y="2714625"/>
            <a:ext cx="3333750" cy="1190625"/>
          </a:xfrm>
          <a:prstGeom prst="roundRect">
            <a:avLst>
              <a:gd name="adj" fmla="val 9600"/>
            </a:avLst>
          </a:prstGeom>
          <a:solidFill>
            <a:srgbClr val="0D3555"/>
          </a:solidFill>
          <a:ln w="19050">
            <a:solidFill>
              <a:srgbClr val="D4A62A"/>
            </a:solidFill>
            <a:prstDash val="solid"/>
          </a:ln>
        </p:spPr>
        <p:txBody>
          <a:bodyPr/>
          <a:lstStyle/>
          <a:p>
            <a:endParaRPr lang="en-GB"/>
          </a:p>
        </p:txBody>
      </p:sp>
      <p:sp>
        <p:nvSpPr>
          <p:cNvPr id="10" name="Rectangle 9">
            <a:extLst>
              <a:ext uri="{FF2B5EF4-FFF2-40B4-BE49-F238E27FC236}">
                <a16:creationId xmlns:a16="http://schemas.microsoft.com/office/drawing/2014/main" id="{2441D0AD-5424-42A1-A881-2089BB2FC392}"/>
              </a:ext>
            </a:extLst>
          </p:cNvPr>
          <p:cNvSpPr>
            <a:spLocks noGrp="1"/>
          </p:cNvSpPr>
          <p:nvPr/>
        </p:nvSpPr>
        <p:spPr>
          <a:xfrm>
            <a:off x="8620125" y="2876550"/>
            <a:ext cx="428625" cy="381000"/>
          </a:xfrm>
          <a:prstGeom prst="rect">
            <a:avLst/>
          </a:prstGeom>
          <a:noFill/>
          <a:ln w="0">
            <a:noFill/>
            <a:prstDash val="solid"/>
          </a:ln>
        </p:spPr>
        <p:txBody>
          <a:bodyPr/>
          <a:lstStyle/>
          <a:p>
            <a:pPr algn="ctr">
              <a:defRPr sz="1875" b="1">
                <a:solidFill>
                  <a:srgbClr val="D4A62A"/>
                </a:solidFill>
              </a:defRPr>
            </a:pPr>
            <a:r>
              <a:rPr sz="1875" b="1">
                <a:solidFill>
                  <a:srgbClr val="D4A62A"/>
                </a:solidFill>
              </a:rPr>
              <a:t>3</a:t>
            </a:r>
          </a:p>
        </p:txBody>
      </p:sp>
      <p:sp>
        <p:nvSpPr>
          <p:cNvPr id="11" name="Rectangle 10">
            <a:extLst>
              <a:ext uri="{FF2B5EF4-FFF2-40B4-BE49-F238E27FC236}">
                <a16:creationId xmlns:a16="http://schemas.microsoft.com/office/drawing/2014/main" id="{F409A03B-5C3F-4A94-9E8D-92AEF1F3142B}"/>
              </a:ext>
            </a:extLst>
          </p:cNvPr>
          <p:cNvSpPr>
            <a:spLocks noGrp="1"/>
          </p:cNvSpPr>
          <p:nvPr/>
        </p:nvSpPr>
        <p:spPr>
          <a:xfrm>
            <a:off x="9096375" y="2971800"/>
            <a:ext cx="2381250" cy="428625"/>
          </a:xfrm>
          <a:prstGeom prst="rect">
            <a:avLst/>
          </a:prstGeom>
          <a:noFill/>
          <a:ln w="0">
            <a:noFill/>
            <a:prstDash val="solid"/>
          </a:ln>
        </p:spPr>
        <p:txBody>
          <a:bodyPr/>
          <a:lstStyle/>
          <a:p>
            <a:pPr algn="ctr">
              <a:defRPr sz="1650" b="1">
                <a:solidFill>
                  <a:srgbClr val="FFFFFF"/>
                </a:solidFill>
              </a:defRPr>
            </a:pPr>
            <a:r>
              <a:rPr sz="1650" b="1">
                <a:solidFill>
                  <a:srgbClr val="FFFFFF"/>
                </a:solidFill>
              </a:rPr>
              <a:t>My next goal</a:t>
            </a:r>
          </a:p>
        </p:txBody>
      </p:sp>
      <p:sp>
        <p:nvSpPr>
          <p:cNvPr id="12" name="Rectangle 11">
            <a:extLst>
              <a:ext uri="{FF2B5EF4-FFF2-40B4-BE49-F238E27FC236}">
                <a16:creationId xmlns:a16="http://schemas.microsoft.com/office/drawing/2014/main" id="{A978C442-A659-4AAD-92FE-D570D935AFCA}"/>
              </a:ext>
            </a:extLst>
          </p:cNvPr>
          <p:cNvSpPr>
            <a:spLocks noGrp="1"/>
          </p:cNvSpPr>
          <p:nvPr/>
        </p:nvSpPr>
        <p:spPr>
          <a:xfrm>
            <a:off x="1714500" y="4762500"/>
            <a:ext cx="8763000" cy="400050"/>
          </a:xfrm>
          <a:prstGeom prst="rect">
            <a:avLst/>
          </a:prstGeom>
          <a:noFill/>
          <a:ln w="0">
            <a:noFill/>
            <a:prstDash val="solid"/>
          </a:ln>
        </p:spPr>
        <p:txBody>
          <a:bodyPr/>
          <a:lstStyle/>
          <a:p>
            <a:pPr algn="ctr">
              <a:defRPr sz="2025" b="1">
                <a:solidFill>
                  <a:srgbClr val="FFF8EA"/>
                </a:solidFill>
              </a:defRPr>
            </a:pPr>
            <a:r>
              <a:rPr sz="2025" b="1">
                <a:solidFill>
                  <a:srgbClr val="FFF8EA"/>
                </a:solidFill>
              </a:rPr>
              <a:t>Read closely • explain clearly • write deliberately</a:t>
            </a:r>
          </a:p>
        </p:txBody>
      </p:sp>
      <p:sp>
        <p:nvSpPr>
          <p:cNvPr id="13" name="Rectangle 12">
            <a:extLst>
              <a:ext uri="{FF2B5EF4-FFF2-40B4-BE49-F238E27FC236}">
                <a16:creationId xmlns:a16="http://schemas.microsoft.com/office/drawing/2014/main" id="{1F105B5E-5970-46FD-9AA9-7704FD69C7ED}"/>
              </a:ext>
            </a:extLst>
          </p:cNvPr>
          <p:cNvSpPr>
            <a:spLocks noGrp="1"/>
          </p:cNvSpPr>
          <p:nvPr/>
        </p:nvSpPr>
        <p:spPr>
          <a:xfrm>
            <a:off x="2714625" y="5953125"/>
            <a:ext cx="6762750" cy="323850"/>
          </a:xfrm>
          <a:prstGeom prst="rect">
            <a:avLst/>
          </a:prstGeom>
          <a:noFill/>
          <a:ln w="0">
            <a:noFill/>
            <a:prstDash val="solid"/>
          </a:ln>
        </p:spPr>
        <p:txBody>
          <a:bodyPr/>
          <a:lstStyle/>
          <a:p>
            <a:pPr algn="ctr">
              <a:defRPr sz="1650" b="1">
                <a:solidFill>
                  <a:srgbClr val="D4A62A"/>
                </a:solidFill>
              </a:defRPr>
            </a:pPr>
            <a:r>
              <a:rPr sz="1650" b="1">
                <a:solidFill>
                  <a:srgbClr val="D4A62A"/>
                </a:solidFill>
              </a:rPr>
              <a:t>ATHENA LEARNING HUB • Learn. Grow. Lead.</a:t>
            </a:r>
          </a:p>
        </p:txBody>
      </p:sp>
    </p:spTree>
    <p:extLst>
      <p:ext uri="{BB962C8B-B14F-4D97-AF65-F5344CB8AC3E}">
        <p14:creationId xmlns:p14="http://schemas.microsoft.com/office/powerpoint/2010/main" val="735053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8EA"/>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293B9BD2-48CE-4C62-9279-11490C88581F}"/>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120-MINUTE SAMPLE SESSION • KS3–KS4</a:t>
            </a:r>
          </a:p>
        </p:txBody>
      </p:sp>
      <p:sp>
        <p:nvSpPr>
          <p:cNvPr id="2" name="Rectangle 1">
            <a:extLst>
              <a:ext uri="{FF2B5EF4-FFF2-40B4-BE49-F238E27FC236}">
                <a16:creationId xmlns:a16="http://schemas.microsoft.com/office/drawing/2014/main" id="{4D53432D-F4B9-4B4E-9682-041A4F405B1B}"/>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Learning objectives and session journey</a:t>
            </a:r>
          </a:p>
        </p:txBody>
      </p:sp>
      <p:sp>
        <p:nvSpPr>
          <p:cNvPr id="3" name="Rectangle 2">
            <a:extLst>
              <a:ext uri="{FF2B5EF4-FFF2-40B4-BE49-F238E27FC236}">
                <a16:creationId xmlns:a16="http://schemas.microsoft.com/office/drawing/2014/main" id="{A502C913-41E6-4194-9372-4D23BB668750}"/>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9B5C1689-B3BB-4D3D-879D-8C49CA949121}"/>
              </a:ext>
            </a:extLst>
          </p:cNvPr>
          <p:cNvSpPr>
            <a:spLocks noGrp="1"/>
          </p:cNvSpPr>
          <p:nvPr/>
        </p:nvSpPr>
        <p:spPr>
          <a:xfrm>
            <a:off x="523875" y="1666875"/>
            <a:ext cx="2619375" cy="1000125"/>
          </a:xfrm>
          <a:prstGeom prst="roundRect">
            <a:avLst>
              <a:gd name="adj" fmla="val 11429"/>
            </a:avLst>
          </a:prstGeom>
          <a:solidFill>
            <a:srgbClr val="DDEFF6"/>
          </a:solidFill>
          <a:ln w="19050">
            <a:solidFill>
              <a:srgbClr val="1976A8"/>
            </a:solidFill>
            <a:prstDash val="solid"/>
          </a:ln>
        </p:spPr>
        <p:txBody>
          <a:bodyPr/>
          <a:lstStyle/>
          <a:p>
            <a:endParaRPr lang="en-GB"/>
          </a:p>
        </p:txBody>
      </p:sp>
      <p:sp>
        <p:nvSpPr>
          <p:cNvPr id="5" name="Rectangle 4">
            <a:extLst>
              <a:ext uri="{FF2B5EF4-FFF2-40B4-BE49-F238E27FC236}">
                <a16:creationId xmlns:a16="http://schemas.microsoft.com/office/drawing/2014/main" id="{92FB63EA-9B90-4F80-869D-8B956D96660D}"/>
              </a:ext>
            </a:extLst>
          </p:cNvPr>
          <p:cNvSpPr>
            <a:spLocks noGrp="1"/>
          </p:cNvSpPr>
          <p:nvPr/>
        </p:nvSpPr>
        <p:spPr>
          <a:xfrm>
            <a:off x="714375" y="1905000"/>
            <a:ext cx="2238375" cy="523875"/>
          </a:xfrm>
          <a:prstGeom prst="rect">
            <a:avLst/>
          </a:prstGeom>
          <a:noFill/>
          <a:ln w="0">
            <a:noFill/>
            <a:prstDash val="solid"/>
          </a:ln>
        </p:spPr>
        <p:txBody>
          <a:bodyPr/>
          <a:lstStyle/>
          <a:p>
            <a:pPr algn="ctr">
              <a:defRPr sz="1575" b="1">
                <a:solidFill>
                  <a:srgbClr val="092A4A"/>
                </a:solidFill>
              </a:defRPr>
            </a:pPr>
            <a:r>
              <a:rPr sz="1575" b="1">
                <a:solidFill>
                  <a:srgbClr val="092A4A"/>
                </a:solidFill>
              </a:rPr>
              <a:t>Analyse explicit and implicit meaning</a:t>
            </a:r>
          </a:p>
        </p:txBody>
      </p:sp>
      <p:sp>
        <p:nvSpPr>
          <p:cNvPr id="6" name="Rectangle: Rounded Corners 5">
            <a:extLst>
              <a:ext uri="{FF2B5EF4-FFF2-40B4-BE49-F238E27FC236}">
                <a16:creationId xmlns:a16="http://schemas.microsoft.com/office/drawing/2014/main" id="{2902B901-B668-490A-A273-023C00C6610A}"/>
              </a:ext>
            </a:extLst>
          </p:cNvPr>
          <p:cNvSpPr>
            <a:spLocks noGrp="1"/>
          </p:cNvSpPr>
          <p:nvPr/>
        </p:nvSpPr>
        <p:spPr>
          <a:xfrm>
            <a:off x="3429000" y="1666875"/>
            <a:ext cx="2619375" cy="1000125"/>
          </a:xfrm>
          <a:prstGeom prst="roundRect">
            <a:avLst>
              <a:gd name="adj" fmla="val 11429"/>
            </a:avLst>
          </a:prstGeom>
          <a:solidFill>
            <a:srgbClr val="F7E9BB"/>
          </a:solidFill>
          <a:ln w="19050">
            <a:solidFill>
              <a:srgbClr val="D4A62A"/>
            </a:solidFill>
            <a:prstDash val="solid"/>
          </a:ln>
        </p:spPr>
        <p:txBody>
          <a:bodyPr/>
          <a:lstStyle/>
          <a:p>
            <a:endParaRPr lang="en-GB"/>
          </a:p>
        </p:txBody>
      </p:sp>
      <p:sp>
        <p:nvSpPr>
          <p:cNvPr id="7" name="Rectangle 6">
            <a:extLst>
              <a:ext uri="{FF2B5EF4-FFF2-40B4-BE49-F238E27FC236}">
                <a16:creationId xmlns:a16="http://schemas.microsoft.com/office/drawing/2014/main" id="{FF714121-E8C3-46AD-ABEF-6859A45D3245}"/>
              </a:ext>
            </a:extLst>
          </p:cNvPr>
          <p:cNvSpPr>
            <a:spLocks noGrp="1"/>
          </p:cNvSpPr>
          <p:nvPr/>
        </p:nvSpPr>
        <p:spPr>
          <a:xfrm>
            <a:off x="3619500" y="1905000"/>
            <a:ext cx="2238375" cy="523875"/>
          </a:xfrm>
          <a:prstGeom prst="rect">
            <a:avLst/>
          </a:prstGeom>
          <a:noFill/>
          <a:ln w="0">
            <a:noFill/>
            <a:prstDash val="solid"/>
          </a:ln>
        </p:spPr>
        <p:txBody>
          <a:bodyPr/>
          <a:lstStyle/>
          <a:p>
            <a:pPr algn="ctr">
              <a:defRPr sz="1575" b="1">
                <a:solidFill>
                  <a:srgbClr val="092A4A"/>
                </a:solidFill>
              </a:defRPr>
            </a:pPr>
            <a:r>
              <a:rPr sz="1575" b="1">
                <a:solidFill>
                  <a:srgbClr val="092A4A"/>
                </a:solidFill>
              </a:rPr>
              <a:t>Explore structural choices</a:t>
            </a:r>
          </a:p>
        </p:txBody>
      </p:sp>
      <p:sp>
        <p:nvSpPr>
          <p:cNvPr id="8" name="Rectangle: Rounded Corners 7">
            <a:extLst>
              <a:ext uri="{FF2B5EF4-FFF2-40B4-BE49-F238E27FC236}">
                <a16:creationId xmlns:a16="http://schemas.microsoft.com/office/drawing/2014/main" id="{978CB88C-6BA9-4CC0-8630-F1913E5617B2}"/>
              </a:ext>
            </a:extLst>
          </p:cNvPr>
          <p:cNvSpPr>
            <a:spLocks noGrp="1"/>
          </p:cNvSpPr>
          <p:nvPr/>
        </p:nvSpPr>
        <p:spPr>
          <a:xfrm>
            <a:off x="6334125" y="1666875"/>
            <a:ext cx="2619375" cy="1000125"/>
          </a:xfrm>
          <a:prstGeom prst="roundRect">
            <a:avLst>
              <a:gd name="adj" fmla="val 11429"/>
            </a:avLst>
          </a:prstGeom>
          <a:solidFill>
            <a:srgbClr val="DDEFF6"/>
          </a:solidFill>
          <a:ln w="19050">
            <a:solidFill>
              <a:srgbClr val="1976A8"/>
            </a:solidFill>
            <a:prstDash val="solid"/>
          </a:ln>
        </p:spPr>
        <p:txBody>
          <a:bodyPr/>
          <a:lstStyle/>
          <a:p>
            <a:endParaRPr lang="en-GB"/>
          </a:p>
        </p:txBody>
      </p:sp>
      <p:sp>
        <p:nvSpPr>
          <p:cNvPr id="9" name="Rectangle 8">
            <a:extLst>
              <a:ext uri="{FF2B5EF4-FFF2-40B4-BE49-F238E27FC236}">
                <a16:creationId xmlns:a16="http://schemas.microsoft.com/office/drawing/2014/main" id="{D6E75FC1-78BD-4E15-AC15-C08967D0B2E6}"/>
              </a:ext>
            </a:extLst>
          </p:cNvPr>
          <p:cNvSpPr>
            <a:spLocks noGrp="1"/>
          </p:cNvSpPr>
          <p:nvPr/>
        </p:nvSpPr>
        <p:spPr>
          <a:xfrm>
            <a:off x="6524625" y="1905000"/>
            <a:ext cx="2238375" cy="523875"/>
          </a:xfrm>
          <a:prstGeom prst="rect">
            <a:avLst/>
          </a:prstGeom>
          <a:noFill/>
          <a:ln w="0">
            <a:noFill/>
            <a:prstDash val="solid"/>
          </a:ln>
        </p:spPr>
        <p:txBody>
          <a:bodyPr/>
          <a:lstStyle/>
          <a:p>
            <a:pPr algn="ctr">
              <a:defRPr sz="1575" b="1">
                <a:solidFill>
                  <a:srgbClr val="092A4A"/>
                </a:solidFill>
              </a:defRPr>
            </a:pPr>
            <a:r>
              <a:rPr sz="1575" b="1">
                <a:solidFill>
                  <a:srgbClr val="092A4A"/>
                </a:solidFill>
              </a:rPr>
              <a:t>Evaluate language effects</a:t>
            </a:r>
          </a:p>
        </p:txBody>
      </p:sp>
      <p:sp>
        <p:nvSpPr>
          <p:cNvPr id="10" name="Rectangle: Rounded Corners 9">
            <a:extLst>
              <a:ext uri="{FF2B5EF4-FFF2-40B4-BE49-F238E27FC236}">
                <a16:creationId xmlns:a16="http://schemas.microsoft.com/office/drawing/2014/main" id="{37A13C21-012E-4C4A-BB4A-349EF5A03E31}"/>
              </a:ext>
            </a:extLst>
          </p:cNvPr>
          <p:cNvSpPr>
            <a:spLocks noGrp="1"/>
          </p:cNvSpPr>
          <p:nvPr/>
        </p:nvSpPr>
        <p:spPr>
          <a:xfrm>
            <a:off x="9239250" y="1666875"/>
            <a:ext cx="2619375" cy="1000125"/>
          </a:xfrm>
          <a:prstGeom prst="roundRect">
            <a:avLst>
              <a:gd name="adj" fmla="val 11429"/>
            </a:avLst>
          </a:prstGeom>
          <a:solidFill>
            <a:srgbClr val="F7E9BB"/>
          </a:solidFill>
          <a:ln w="19050">
            <a:solidFill>
              <a:srgbClr val="D4A62A"/>
            </a:solidFill>
            <a:prstDash val="solid"/>
          </a:ln>
        </p:spPr>
        <p:txBody>
          <a:bodyPr/>
          <a:lstStyle/>
          <a:p>
            <a:endParaRPr lang="en-GB"/>
          </a:p>
        </p:txBody>
      </p:sp>
      <p:sp>
        <p:nvSpPr>
          <p:cNvPr id="11" name="Rectangle 10">
            <a:extLst>
              <a:ext uri="{FF2B5EF4-FFF2-40B4-BE49-F238E27FC236}">
                <a16:creationId xmlns:a16="http://schemas.microsoft.com/office/drawing/2014/main" id="{3C1C0EBF-F12C-47E8-876B-1EE1E64A886A}"/>
              </a:ext>
            </a:extLst>
          </p:cNvPr>
          <p:cNvSpPr>
            <a:spLocks noGrp="1"/>
          </p:cNvSpPr>
          <p:nvPr/>
        </p:nvSpPr>
        <p:spPr>
          <a:xfrm>
            <a:off x="9429750" y="1905000"/>
            <a:ext cx="2238375" cy="523875"/>
          </a:xfrm>
          <a:prstGeom prst="rect">
            <a:avLst/>
          </a:prstGeom>
          <a:noFill/>
          <a:ln w="0">
            <a:noFill/>
            <a:prstDash val="solid"/>
          </a:ln>
        </p:spPr>
        <p:txBody>
          <a:bodyPr/>
          <a:lstStyle/>
          <a:p>
            <a:pPr algn="ctr">
              <a:defRPr sz="1575" b="1">
                <a:solidFill>
                  <a:srgbClr val="092A4A"/>
                </a:solidFill>
              </a:defRPr>
            </a:pPr>
            <a:r>
              <a:rPr sz="1575" b="1">
                <a:solidFill>
                  <a:srgbClr val="092A4A"/>
                </a:solidFill>
              </a:rPr>
              <a:t>Craft controlled atmospheric prose</a:t>
            </a:r>
          </a:p>
        </p:txBody>
      </p:sp>
      <p:sp>
        <p:nvSpPr>
          <p:cNvPr id="12" name="Rectangle: Rounded Corners 11">
            <a:extLst>
              <a:ext uri="{FF2B5EF4-FFF2-40B4-BE49-F238E27FC236}">
                <a16:creationId xmlns:a16="http://schemas.microsoft.com/office/drawing/2014/main" id="{29D06583-9A4B-49A5-B62E-2D9282547F4C}"/>
              </a:ext>
            </a:extLst>
          </p:cNvPr>
          <p:cNvSpPr>
            <a:spLocks noGrp="1"/>
          </p:cNvSpPr>
          <p:nvPr/>
        </p:nvSpPr>
        <p:spPr>
          <a:xfrm>
            <a:off x="523875" y="3381375"/>
            <a:ext cx="3619500" cy="714375"/>
          </a:xfrm>
          <a:prstGeom prst="roundRect">
            <a:avLst>
              <a:gd name="adj" fmla="val 16000"/>
            </a:avLst>
          </a:prstGeom>
          <a:solidFill>
            <a:srgbClr val="FFFFFF"/>
          </a:solidFill>
          <a:ln w="19050">
            <a:solidFill>
              <a:srgbClr val="1976A8"/>
            </a:solidFill>
            <a:prstDash val="solid"/>
          </a:ln>
        </p:spPr>
        <p:txBody>
          <a:bodyPr/>
          <a:lstStyle/>
          <a:p>
            <a:endParaRPr lang="en-GB"/>
          </a:p>
        </p:txBody>
      </p:sp>
      <p:sp>
        <p:nvSpPr>
          <p:cNvPr id="13" name="Rectangle 12">
            <a:extLst>
              <a:ext uri="{FF2B5EF4-FFF2-40B4-BE49-F238E27FC236}">
                <a16:creationId xmlns:a16="http://schemas.microsoft.com/office/drawing/2014/main" id="{91DABDF4-B13F-426E-B50B-8FF2F0A87DEF}"/>
              </a:ext>
            </a:extLst>
          </p:cNvPr>
          <p:cNvSpPr>
            <a:spLocks noGrp="1"/>
          </p:cNvSpPr>
          <p:nvPr/>
        </p:nvSpPr>
        <p:spPr>
          <a:xfrm>
            <a:off x="714375" y="3571875"/>
            <a:ext cx="3238500" cy="323850"/>
          </a:xfrm>
          <a:prstGeom prst="rect">
            <a:avLst/>
          </a:prstGeom>
          <a:noFill/>
          <a:ln w="0">
            <a:noFill/>
            <a:prstDash val="solid"/>
          </a:ln>
        </p:spPr>
        <p:txBody>
          <a:bodyPr/>
          <a:lstStyle/>
          <a:p>
            <a:pPr algn="ctr">
              <a:defRPr sz="1575" b="1">
                <a:solidFill>
                  <a:srgbClr val="15324A"/>
                </a:solidFill>
              </a:defRPr>
            </a:pPr>
            <a:r>
              <a:rPr sz="1575" b="1">
                <a:solidFill>
                  <a:srgbClr val="15324A"/>
                </a:solidFill>
              </a:rPr>
              <a:t>10 min • visual hypothesis</a:t>
            </a:r>
          </a:p>
        </p:txBody>
      </p:sp>
      <p:sp>
        <p:nvSpPr>
          <p:cNvPr id="14" name="Rectangle: Rounded Corners 13">
            <a:extLst>
              <a:ext uri="{FF2B5EF4-FFF2-40B4-BE49-F238E27FC236}">
                <a16:creationId xmlns:a16="http://schemas.microsoft.com/office/drawing/2014/main" id="{0AE7FF5D-149C-4FF8-A9C1-3EA0DECB8174}"/>
              </a:ext>
            </a:extLst>
          </p:cNvPr>
          <p:cNvSpPr>
            <a:spLocks noGrp="1"/>
          </p:cNvSpPr>
          <p:nvPr/>
        </p:nvSpPr>
        <p:spPr>
          <a:xfrm>
            <a:off x="4429125" y="3381375"/>
            <a:ext cx="3619500" cy="714375"/>
          </a:xfrm>
          <a:prstGeom prst="roundRect">
            <a:avLst>
              <a:gd name="adj" fmla="val 16000"/>
            </a:avLst>
          </a:prstGeom>
          <a:solidFill>
            <a:srgbClr val="FFFFFF"/>
          </a:solidFill>
          <a:ln w="19050">
            <a:solidFill>
              <a:srgbClr val="D4A62A"/>
            </a:solidFill>
            <a:prstDash val="solid"/>
          </a:ln>
        </p:spPr>
        <p:txBody>
          <a:bodyPr/>
          <a:lstStyle/>
          <a:p>
            <a:endParaRPr lang="en-GB"/>
          </a:p>
        </p:txBody>
      </p:sp>
      <p:sp>
        <p:nvSpPr>
          <p:cNvPr id="15" name="Rectangle 14">
            <a:extLst>
              <a:ext uri="{FF2B5EF4-FFF2-40B4-BE49-F238E27FC236}">
                <a16:creationId xmlns:a16="http://schemas.microsoft.com/office/drawing/2014/main" id="{8499CDAB-6ECF-42CD-9948-8AAE50C0301F}"/>
              </a:ext>
            </a:extLst>
          </p:cNvPr>
          <p:cNvSpPr>
            <a:spLocks noGrp="1"/>
          </p:cNvSpPr>
          <p:nvPr/>
        </p:nvSpPr>
        <p:spPr>
          <a:xfrm>
            <a:off x="4619625" y="3571875"/>
            <a:ext cx="3238500" cy="323850"/>
          </a:xfrm>
          <a:prstGeom prst="rect">
            <a:avLst/>
          </a:prstGeom>
          <a:noFill/>
          <a:ln w="0">
            <a:noFill/>
            <a:prstDash val="solid"/>
          </a:ln>
        </p:spPr>
        <p:txBody>
          <a:bodyPr/>
          <a:lstStyle/>
          <a:p>
            <a:pPr algn="ctr">
              <a:defRPr sz="1575" b="1">
                <a:solidFill>
                  <a:srgbClr val="15324A"/>
                </a:solidFill>
              </a:defRPr>
            </a:pPr>
            <a:r>
              <a:rPr sz="1575" b="1">
                <a:solidFill>
                  <a:srgbClr val="15324A"/>
                </a:solidFill>
              </a:rPr>
              <a:t>25 min • close reading</a:t>
            </a:r>
          </a:p>
        </p:txBody>
      </p:sp>
      <p:sp>
        <p:nvSpPr>
          <p:cNvPr id="16" name="Rectangle: Rounded Corners 15">
            <a:extLst>
              <a:ext uri="{FF2B5EF4-FFF2-40B4-BE49-F238E27FC236}">
                <a16:creationId xmlns:a16="http://schemas.microsoft.com/office/drawing/2014/main" id="{0417D601-9CA9-499D-B6AB-9645AB30B297}"/>
              </a:ext>
            </a:extLst>
          </p:cNvPr>
          <p:cNvSpPr>
            <a:spLocks noGrp="1"/>
          </p:cNvSpPr>
          <p:nvPr/>
        </p:nvSpPr>
        <p:spPr>
          <a:xfrm>
            <a:off x="8334375" y="3381375"/>
            <a:ext cx="3619500" cy="714375"/>
          </a:xfrm>
          <a:prstGeom prst="roundRect">
            <a:avLst>
              <a:gd name="adj" fmla="val 16000"/>
            </a:avLst>
          </a:prstGeom>
          <a:solidFill>
            <a:srgbClr val="FFFFFF"/>
          </a:solidFill>
          <a:ln w="19050">
            <a:solidFill>
              <a:srgbClr val="1976A8"/>
            </a:solidFill>
            <a:prstDash val="solid"/>
          </a:ln>
        </p:spPr>
        <p:txBody>
          <a:bodyPr/>
          <a:lstStyle/>
          <a:p>
            <a:endParaRPr lang="en-GB"/>
          </a:p>
        </p:txBody>
      </p:sp>
      <p:sp>
        <p:nvSpPr>
          <p:cNvPr id="17" name="Rectangle 16">
            <a:extLst>
              <a:ext uri="{FF2B5EF4-FFF2-40B4-BE49-F238E27FC236}">
                <a16:creationId xmlns:a16="http://schemas.microsoft.com/office/drawing/2014/main" id="{D1C4E5BA-3AFD-4CDA-8C8F-725BCFC47B76}"/>
              </a:ext>
            </a:extLst>
          </p:cNvPr>
          <p:cNvSpPr>
            <a:spLocks noGrp="1"/>
          </p:cNvSpPr>
          <p:nvPr/>
        </p:nvSpPr>
        <p:spPr>
          <a:xfrm>
            <a:off x="8524875" y="3571875"/>
            <a:ext cx="3238500" cy="323850"/>
          </a:xfrm>
          <a:prstGeom prst="rect">
            <a:avLst/>
          </a:prstGeom>
          <a:noFill/>
          <a:ln w="0">
            <a:noFill/>
            <a:prstDash val="solid"/>
          </a:ln>
        </p:spPr>
        <p:txBody>
          <a:bodyPr/>
          <a:lstStyle/>
          <a:p>
            <a:pPr algn="ctr">
              <a:defRPr sz="1575" b="1">
                <a:solidFill>
                  <a:srgbClr val="15324A"/>
                </a:solidFill>
              </a:defRPr>
            </a:pPr>
            <a:r>
              <a:rPr sz="1575" b="1">
                <a:solidFill>
                  <a:srgbClr val="15324A"/>
                </a:solidFill>
              </a:rPr>
              <a:t>20 min • language analysis</a:t>
            </a:r>
          </a:p>
        </p:txBody>
      </p:sp>
      <p:sp>
        <p:nvSpPr>
          <p:cNvPr id="18" name="Rectangle: Rounded Corners 17">
            <a:extLst>
              <a:ext uri="{FF2B5EF4-FFF2-40B4-BE49-F238E27FC236}">
                <a16:creationId xmlns:a16="http://schemas.microsoft.com/office/drawing/2014/main" id="{CDB20AF4-F168-4078-8267-C1FFC30696D5}"/>
              </a:ext>
            </a:extLst>
          </p:cNvPr>
          <p:cNvSpPr>
            <a:spLocks noGrp="1"/>
          </p:cNvSpPr>
          <p:nvPr/>
        </p:nvSpPr>
        <p:spPr>
          <a:xfrm>
            <a:off x="523875" y="4381500"/>
            <a:ext cx="3619500" cy="714375"/>
          </a:xfrm>
          <a:prstGeom prst="roundRect">
            <a:avLst>
              <a:gd name="adj" fmla="val 16000"/>
            </a:avLst>
          </a:prstGeom>
          <a:solidFill>
            <a:srgbClr val="FFFFFF"/>
          </a:solidFill>
          <a:ln w="19050">
            <a:solidFill>
              <a:srgbClr val="D4A62A"/>
            </a:solidFill>
            <a:prstDash val="solid"/>
          </a:ln>
        </p:spPr>
        <p:txBody>
          <a:bodyPr/>
          <a:lstStyle/>
          <a:p>
            <a:endParaRPr lang="en-GB"/>
          </a:p>
        </p:txBody>
      </p:sp>
      <p:sp>
        <p:nvSpPr>
          <p:cNvPr id="19" name="Rectangle 18">
            <a:extLst>
              <a:ext uri="{FF2B5EF4-FFF2-40B4-BE49-F238E27FC236}">
                <a16:creationId xmlns:a16="http://schemas.microsoft.com/office/drawing/2014/main" id="{36E67121-F8EB-4DB9-83C9-3D50787A2D78}"/>
              </a:ext>
            </a:extLst>
          </p:cNvPr>
          <p:cNvSpPr>
            <a:spLocks noGrp="1"/>
          </p:cNvSpPr>
          <p:nvPr/>
        </p:nvSpPr>
        <p:spPr>
          <a:xfrm>
            <a:off x="714375" y="4572000"/>
            <a:ext cx="3238500" cy="323850"/>
          </a:xfrm>
          <a:prstGeom prst="rect">
            <a:avLst/>
          </a:prstGeom>
          <a:noFill/>
          <a:ln w="0">
            <a:noFill/>
            <a:prstDash val="solid"/>
          </a:ln>
        </p:spPr>
        <p:txBody>
          <a:bodyPr/>
          <a:lstStyle/>
          <a:p>
            <a:pPr algn="ctr">
              <a:defRPr sz="1575" b="1">
                <a:solidFill>
                  <a:srgbClr val="15324A"/>
                </a:solidFill>
              </a:defRPr>
            </a:pPr>
            <a:r>
              <a:rPr sz="1575" b="1">
                <a:solidFill>
                  <a:srgbClr val="15324A"/>
                </a:solidFill>
              </a:rPr>
              <a:t>15 min • structural analysis</a:t>
            </a:r>
          </a:p>
        </p:txBody>
      </p:sp>
      <p:sp>
        <p:nvSpPr>
          <p:cNvPr id="20" name="Rectangle: Rounded Corners 19">
            <a:extLst>
              <a:ext uri="{FF2B5EF4-FFF2-40B4-BE49-F238E27FC236}">
                <a16:creationId xmlns:a16="http://schemas.microsoft.com/office/drawing/2014/main" id="{B30CD8B7-3E6F-4E64-901B-369C5AF6A67A}"/>
              </a:ext>
            </a:extLst>
          </p:cNvPr>
          <p:cNvSpPr>
            <a:spLocks noGrp="1"/>
          </p:cNvSpPr>
          <p:nvPr/>
        </p:nvSpPr>
        <p:spPr>
          <a:xfrm>
            <a:off x="4429125" y="4381500"/>
            <a:ext cx="3619500" cy="714375"/>
          </a:xfrm>
          <a:prstGeom prst="roundRect">
            <a:avLst>
              <a:gd name="adj" fmla="val 16000"/>
            </a:avLst>
          </a:prstGeom>
          <a:solidFill>
            <a:srgbClr val="FFFFFF"/>
          </a:solidFill>
          <a:ln w="19050">
            <a:solidFill>
              <a:srgbClr val="1976A8"/>
            </a:solidFill>
            <a:prstDash val="solid"/>
          </a:ln>
        </p:spPr>
        <p:txBody>
          <a:bodyPr/>
          <a:lstStyle/>
          <a:p>
            <a:endParaRPr lang="en-GB"/>
          </a:p>
        </p:txBody>
      </p:sp>
      <p:sp>
        <p:nvSpPr>
          <p:cNvPr id="21" name="Rectangle 20">
            <a:extLst>
              <a:ext uri="{FF2B5EF4-FFF2-40B4-BE49-F238E27FC236}">
                <a16:creationId xmlns:a16="http://schemas.microsoft.com/office/drawing/2014/main" id="{F81825D6-B06B-484B-9AAB-BB4808601518}"/>
              </a:ext>
            </a:extLst>
          </p:cNvPr>
          <p:cNvSpPr>
            <a:spLocks noGrp="1"/>
          </p:cNvSpPr>
          <p:nvPr/>
        </p:nvSpPr>
        <p:spPr>
          <a:xfrm>
            <a:off x="4619625" y="4572000"/>
            <a:ext cx="3238500" cy="323850"/>
          </a:xfrm>
          <a:prstGeom prst="rect">
            <a:avLst/>
          </a:prstGeom>
          <a:noFill/>
          <a:ln w="0">
            <a:noFill/>
            <a:prstDash val="solid"/>
          </a:ln>
        </p:spPr>
        <p:txBody>
          <a:bodyPr/>
          <a:lstStyle/>
          <a:p>
            <a:pPr algn="ctr">
              <a:defRPr sz="1575" b="1">
                <a:solidFill>
                  <a:srgbClr val="15324A"/>
                </a:solidFill>
              </a:defRPr>
            </a:pPr>
            <a:r>
              <a:rPr sz="1575" b="1">
                <a:solidFill>
                  <a:srgbClr val="15324A"/>
                </a:solidFill>
              </a:rPr>
              <a:t>35 min • crafted writing</a:t>
            </a:r>
          </a:p>
        </p:txBody>
      </p:sp>
      <p:sp>
        <p:nvSpPr>
          <p:cNvPr id="22" name="Rectangle: Rounded Corners 21">
            <a:extLst>
              <a:ext uri="{FF2B5EF4-FFF2-40B4-BE49-F238E27FC236}">
                <a16:creationId xmlns:a16="http://schemas.microsoft.com/office/drawing/2014/main" id="{03E213AA-D016-40AC-BCE1-7D7893EB1023}"/>
              </a:ext>
            </a:extLst>
          </p:cNvPr>
          <p:cNvSpPr>
            <a:spLocks noGrp="1"/>
          </p:cNvSpPr>
          <p:nvPr/>
        </p:nvSpPr>
        <p:spPr>
          <a:xfrm>
            <a:off x="8334375" y="4381500"/>
            <a:ext cx="3619500" cy="714375"/>
          </a:xfrm>
          <a:prstGeom prst="roundRect">
            <a:avLst>
              <a:gd name="adj" fmla="val 16000"/>
            </a:avLst>
          </a:prstGeom>
          <a:solidFill>
            <a:srgbClr val="FFFFFF"/>
          </a:solidFill>
          <a:ln w="19050">
            <a:solidFill>
              <a:srgbClr val="D4A62A"/>
            </a:solidFill>
            <a:prstDash val="solid"/>
          </a:ln>
        </p:spPr>
        <p:txBody>
          <a:bodyPr/>
          <a:lstStyle/>
          <a:p>
            <a:endParaRPr lang="en-GB"/>
          </a:p>
        </p:txBody>
      </p:sp>
      <p:sp>
        <p:nvSpPr>
          <p:cNvPr id="23" name="Rectangle 22">
            <a:extLst>
              <a:ext uri="{FF2B5EF4-FFF2-40B4-BE49-F238E27FC236}">
                <a16:creationId xmlns:a16="http://schemas.microsoft.com/office/drawing/2014/main" id="{4FA79CE5-6D34-49F0-8319-FD3E0F97D4A3}"/>
              </a:ext>
            </a:extLst>
          </p:cNvPr>
          <p:cNvSpPr>
            <a:spLocks noGrp="1"/>
          </p:cNvSpPr>
          <p:nvPr/>
        </p:nvSpPr>
        <p:spPr>
          <a:xfrm>
            <a:off x="8524875" y="4572000"/>
            <a:ext cx="3238500" cy="323850"/>
          </a:xfrm>
          <a:prstGeom prst="rect">
            <a:avLst/>
          </a:prstGeom>
          <a:noFill/>
          <a:ln w="0">
            <a:noFill/>
            <a:prstDash val="solid"/>
          </a:ln>
        </p:spPr>
        <p:txBody>
          <a:bodyPr/>
          <a:lstStyle/>
          <a:p>
            <a:pPr algn="ctr">
              <a:defRPr sz="1575" b="1">
                <a:solidFill>
                  <a:srgbClr val="15324A"/>
                </a:solidFill>
              </a:defRPr>
            </a:pPr>
            <a:r>
              <a:rPr sz="1575" b="1">
                <a:solidFill>
                  <a:srgbClr val="15324A"/>
                </a:solidFill>
              </a:rPr>
              <a:t>15 min • review and assessment</a:t>
            </a:r>
          </a:p>
        </p:txBody>
      </p:sp>
      <p:sp>
        <p:nvSpPr>
          <p:cNvPr id="24" name="Rectangle 23">
            <a:extLst>
              <a:ext uri="{FF2B5EF4-FFF2-40B4-BE49-F238E27FC236}">
                <a16:creationId xmlns:a16="http://schemas.microsoft.com/office/drawing/2014/main" id="{1D8F2D4A-3009-4D3A-8736-0BB9E0488C68}"/>
              </a:ext>
            </a:extLst>
          </p:cNvPr>
          <p:cNvSpPr>
            <a:spLocks noGrp="1"/>
          </p:cNvSpPr>
          <p:nvPr/>
        </p:nvSpPr>
        <p:spPr>
          <a:xfrm>
            <a:off x="2476500" y="5715000"/>
            <a:ext cx="7239000" cy="333375"/>
          </a:xfrm>
          <a:prstGeom prst="rect">
            <a:avLst/>
          </a:prstGeom>
          <a:noFill/>
          <a:ln w="0">
            <a:noFill/>
            <a:prstDash val="solid"/>
          </a:ln>
        </p:spPr>
        <p:txBody>
          <a:bodyPr/>
          <a:lstStyle/>
          <a:p>
            <a:pPr algn="ctr">
              <a:defRPr sz="1725" b="1">
                <a:solidFill>
                  <a:srgbClr val="2E7D6D"/>
                </a:solidFill>
              </a:defRPr>
            </a:pPr>
            <a:r>
              <a:rPr sz="1725" b="1">
                <a:solidFill>
                  <a:srgbClr val="2E7D6D"/>
                </a:solidFill>
              </a:rPr>
              <a:t>Accessible throughout: speak • point • draw • type • write</a:t>
            </a:r>
          </a:p>
        </p:txBody>
      </p:sp>
      <p:sp>
        <p:nvSpPr>
          <p:cNvPr id="25" name="Rectangle 24">
            <a:extLst>
              <a:ext uri="{FF2B5EF4-FFF2-40B4-BE49-F238E27FC236}">
                <a16:creationId xmlns:a16="http://schemas.microsoft.com/office/drawing/2014/main" id="{22EF2D6C-AC62-4246-803D-B07DA134B577}"/>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26" name="Rectangle 25">
            <a:extLst>
              <a:ext uri="{FF2B5EF4-FFF2-40B4-BE49-F238E27FC236}">
                <a16:creationId xmlns:a16="http://schemas.microsoft.com/office/drawing/2014/main" id="{56DB3BD4-AA84-4962-A8C9-87EA4DB88770}"/>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2</a:t>
            </a:r>
          </a:p>
        </p:txBody>
      </p:sp>
    </p:spTree>
    <p:extLst>
      <p:ext uri="{BB962C8B-B14F-4D97-AF65-F5344CB8AC3E}">
        <p14:creationId xmlns:p14="http://schemas.microsoft.com/office/powerpoint/2010/main" val="224875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DEFF6"/>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83F4C2D-629C-4B9D-9933-9A8C2762A29C}"/>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120-MINUTE SAMPLE SESSION • KS3–KS4</a:t>
            </a:r>
          </a:p>
        </p:txBody>
      </p:sp>
      <p:sp>
        <p:nvSpPr>
          <p:cNvPr id="2" name="Rectangle 1">
            <a:extLst>
              <a:ext uri="{FF2B5EF4-FFF2-40B4-BE49-F238E27FC236}">
                <a16:creationId xmlns:a16="http://schemas.microsoft.com/office/drawing/2014/main" id="{A101BF76-B55D-4370-87A5-F35DA6AE9E3A}"/>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Visual hook: what has happened?</a:t>
            </a:r>
          </a:p>
        </p:txBody>
      </p:sp>
      <p:sp>
        <p:nvSpPr>
          <p:cNvPr id="3" name="Rectangle 2">
            <a:extLst>
              <a:ext uri="{FF2B5EF4-FFF2-40B4-BE49-F238E27FC236}">
                <a16:creationId xmlns:a16="http://schemas.microsoft.com/office/drawing/2014/main" id="{60D87AF2-6CF7-4400-8878-DBAF5E6C4F94}"/>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3">
            <a:extLst>
              <a:ext uri="{FF2B5EF4-FFF2-40B4-BE49-F238E27FC236}">
                <a16:creationId xmlns:a16="http://schemas.microsoft.com/office/drawing/2014/main" id="{5199DB1E-8867-442E-8CBB-D95BF02255F2}"/>
              </a:ext>
            </a:extLst>
          </p:cNvPr>
          <p:cNvSpPr>
            <a:spLocks noGrp="1"/>
          </p:cNvSpPr>
          <p:nvPr/>
        </p:nvSpPr>
        <p:spPr>
          <a:xfrm>
            <a:off x="1047750" y="1571625"/>
            <a:ext cx="10096500" cy="428625"/>
          </a:xfrm>
          <a:prstGeom prst="rect">
            <a:avLst/>
          </a:prstGeom>
          <a:noFill/>
          <a:ln w="0">
            <a:noFill/>
            <a:prstDash val="solid"/>
          </a:ln>
        </p:spPr>
        <p:txBody>
          <a:bodyPr/>
          <a:lstStyle/>
          <a:p>
            <a:pPr algn="ctr">
              <a:defRPr sz="2100" b="1">
                <a:solidFill>
                  <a:srgbClr val="092A4A"/>
                </a:solidFill>
              </a:defRPr>
            </a:pPr>
            <a:r>
              <a:rPr sz="2100" b="1">
                <a:solidFill>
                  <a:srgbClr val="092A4A"/>
                </a:solidFill>
              </a:rPr>
              <a:t>Look closely. Build a hypothesis using visible evidence.</a:t>
            </a:r>
          </a:p>
        </p:txBody>
      </p:sp>
      <p:sp>
        <p:nvSpPr>
          <p:cNvPr id="5" name="Rectangle: Rounded Corners 4">
            <a:extLst>
              <a:ext uri="{FF2B5EF4-FFF2-40B4-BE49-F238E27FC236}">
                <a16:creationId xmlns:a16="http://schemas.microsoft.com/office/drawing/2014/main" id="{19C1DEDF-9BA0-41E0-AAB3-4D85334E5ADC}"/>
              </a:ext>
            </a:extLst>
          </p:cNvPr>
          <p:cNvSpPr>
            <a:spLocks noGrp="1"/>
          </p:cNvSpPr>
          <p:nvPr/>
        </p:nvSpPr>
        <p:spPr>
          <a:xfrm>
            <a:off x="523875" y="2524125"/>
            <a:ext cx="2619375" cy="2000250"/>
          </a:xfrm>
          <a:prstGeom prst="roundRect">
            <a:avLst>
              <a:gd name="adj" fmla="val 5714"/>
            </a:avLst>
          </a:prstGeom>
          <a:solidFill>
            <a:srgbClr val="FFFFFF"/>
          </a:solidFill>
          <a:ln w="19050">
            <a:solidFill>
              <a:srgbClr val="1976A8"/>
            </a:solidFill>
            <a:prstDash val="solid"/>
          </a:ln>
        </p:spPr>
        <p:txBody>
          <a:bodyPr/>
          <a:lstStyle/>
          <a:p>
            <a:endParaRPr lang="en-GB"/>
          </a:p>
        </p:txBody>
      </p:sp>
      <p:sp>
        <p:nvSpPr>
          <p:cNvPr id="6" name="Rectangle 5">
            <a:extLst>
              <a:ext uri="{FF2B5EF4-FFF2-40B4-BE49-F238E27FC236}">
                <a16:creationId xmlns:a16="http://schemas.microsoft.com/office/drawing/2014/main" id="{64E5AF26-1A56-44B8-9F85-44713FAF93C5}"/>
              </a:ext>
            </a:extLst>
          </p:cNvPr>
          <p:cNvSpPr>
            <a:spLocks noGrp="1"/>
          </p:cNvSpPr>
          <p:nvPr/>
        </p:nvSpPr>
        <p:spPr>
          <a:xfrm>
            <a:off x="714375" y="2809875"/>
            <a:ext cx="2238375" cy="361950"/>
          </a:xfrm>
          <a:prstGeom prst="rect">
            <a:avLst/>
          </a:prstGeom>
          <a:noFill/>
          <a:ln w="0">
            <a:noFill/>
            <a:prstDash val="solid"/>
          </a:ln>
        </p:spPr>
        <p:txBody>
          <a:bodyPr/>
          <a:lstStyle/>
          <a:p>
            <a:pPr algn="ctr">
              <a:defRPr sz="1725" b="1">
                <a:solidFill>
                  <a:srgbClr val="092A4A"/>
                </a:solidFill>
              </a:defRPr>
            </a:pPr>
            <a:r>
              <a:rPr sz="1725" b="1">
                <a:solidFill>
                  <a:srgbClr val="092A4A"/>
                </a:solidFill>
              </a:rPr>
              <a:t>NOTICE</a:t>
            </a:r>
          </a:p>
        </p:txBody>
      </p:sp>
      <p:sp>
        <p:nvSpPr>
          <p:cNvPr id="7" name="Rectangle 6">
            <a:extLst>
              <a:ext uri="{FF2B5EF4-FFF2-40B4-BE49-F238E27FC236}">
                <a16:creationId xmlns:a16="http://schemas.microsoft.com/office/drawing/2014/main" id="{0A273360-E10B-4076-8D8B-CAAEF301B694}"/>
              </a:ext>
            </a:extLst>
          </p:cNvPr>
          <p:cNvSpPr>
            <a:spLocks noGrp="1"/>
          </p:cNvSpPr>
          <p:nvPr/>
        </p:nvSpPr>
        <p:spPr>
          <a:xfrm>
            <a:off x="809625" y="3476625"/>
            <a:ext cx="2047875" cy="523875"/>
          </a:xfrm>
          <a:prstGeom prst="rect">
            <a:avLst/>
          </a:prstGeom>
          <a:noFill/>
          <a:ln w="0">
            <a:noFill/>
            <a:prstDash val="solid"/>
          </a:ln>
        </p:spPr>
        <p:txBody>
          <a:bodyPr/>
          <a:lstStyle/>
          <a:p>
            <a:pPr algn="ctr">
              <a:defRPr sz="1575" b="0">
                <a:solidFill>
                  <a:srgbClr val="15324A"/>
                </a:solidFill>
              </a:defRPr>
            </a:pPr>
            <a:r>
              <a:rPr sz="1575" b="0">
                <a:solidFill>
                  <a:srgbClr val="15324A"/>
                </a:solidFill>
              </a:rPr>
              <a:t>List three details.</a:t>
            </a:r>
          </a:p>
        </p:txBody>
      </p:sp>
      <p:sp>
        <p:nvSpPr>
          <p:cNvPr id="8" name="Rectangle: Rounded Corners 7">
            <a:extLst>
              <a:ext uri="{FF2B5EF4-FFF2-40B4-BE49-F238E27FC236}">
                <a16:creationId xmlns:a16="http://schemas.microsoft.com/office/drawing/2014/main" id="{9081C2E5-4617-4849-A607-07D2412EF441}"/>
              </a:ext>
            </a:extLst>
          </p:cNvPr>
          <p:cNvSpPr>
            <a:spLocks noGrp="1"/>
          </p:cNvSpPr>
          <p:nvPr/>
        </p:nvSpPr>
        <p:spPr>
          <a:xfrm>
            <a:off x="3429000" y="2524125"/>
            <a:ext cx="2619375" cy="2000250"/>
          </a:xfrm>
          <a:prstGeom prst="roundRect">
            <a:avLst>
              <a:gd name="adj" fmla="val 5714"/>
            </a:avLst>
          </a:prstGeom>
          <a:solidFill>
            <a:srgbClr val="F7E9BB"/>
          </a:solidFill>
          <a:ln w="19050">
            <a:solidFill>
              <a:srgbClr val="D4A62A"/>
            </a:solidFill>
            <a:prstDash val="solid"/>
          </a:ln>
        </p:spPr>
        <p:txBody>
          <a:bodyPr/>
          <a:lstStyle/>
          <a:p>
            <a:endParaRPr lang="en-GB"/>
          </a:p>
        </p:txBody>
      </p:sp>
      <p:sp>
        <p:nvSpPr>
          <p:cNvPr id="9" name="Rectangle 8">
            <a:extLst>
              <a:ext uri="{FF2B5EF4-FFF2-40B4-BE49-F238E27FC236}">
                <a16:creationId xmlns:a16="http://schemas.microsoft.com/office/drawing/2014/main" id="{A1D6C92B-E780-497A-87AF-E2506958AFF6}"/>
              </a:ext>
            </a:extLst>
          </p:cNvPr>
          <p:cNvSpPr>
            <a:spLocks noGrp="1"/>
          </p:cNvSpPr>
          <p:nvPr/>
        </p:nvSpPr>
        <p:spPr>
          <a:xfrm>
            <a:off x="3619500" y="2809875"/>
            <a:ext cx="2238375" cy="361950"/>
          </a:xfrm>
          <a:prstGeom prst="rect">
            <a:avLst/>
          </a:prstGeom>
          <a:noFill/>
          <a:ln w="0">
            <a:noFill/>
            <a:prstDash val="solid"/>
          </a:ln>
        </p:spPr>
        <p:txBody>
          <a:bodyPr/>
          <a:lstStyle/>
          <a:p>
            <a:pPr algn="ctr">
              <a:defRPr sz="1725" b="1">
                <a:solidFill>
                  <a:srgbClr val="092A4A"/>
                </a:solidFill>
              </a:defRPr>
            </a:pPr>
            <a:r>
              <a:rPr sz="1725" b="1">
                <a:solidFill>
                  <a:srgbClr val="092A4A"/>
                </a:solidFill>
              </a:rPr>
              <a:t>INFER</a:t>
            </a:r>
          </a:p>
        </p:txBody>
      </p:sp>
      <p:sp>
        <p:nvSpPr>
          <p:cNvPr id="10" name="Rectangle 9">
            <a:extLst>
              <a:ext uri="{FF2B5EF4-FFF2-40B4-BE49-F238E27FC236}">
                <a16:creationId xmlns:a16="http://schemas.microsoft.com/office/drawing/2014/main" id="{79CA6074-F6EC-4683-9486-7431794E8E26}"/>
              </a:ext>
            </a:extLst>
          </p:cNvPr>
          <p:cNvSpPr>
            <a:spLocks noGrp="1"/>
          </p:cNvSpPr>
          <p:nvPr/>
        </p:nvSpPr>
        <p:spPr>
          <a:xfrm>
            <a:off x="3714750" y="3476625"/>
            <a:ext cx="2047875" cy="523875"/>
          </a:xfrm>
          <a:prstGeom prst="rect">
            <a:avLst/>
          </a:prstGeom>
          <a:noFill/>
          <a:ln w="0">
            <a:noFill/>
            <a:prstDash val="solid"/>
          </a:ln>
        </p:spPr>
        <p:txBody>
          <a:bodyPr/>
          <a:lstStyle/>
          <a:p>
            <a:pPr algn="ctr">
              <a:defRPr sz="1575" b="0">
                <a:solidFill>
                  <a:srgbClr val="15324A"/>
                </a:solidFill>
              </a:defRPr>
            </a:pPr>
            <a:r>
              <a:rPr sz="1575" b="0">
                <a:solidFill>
                  <a:srgbClr val="15324A"/>
                </a:solidFill>
              </a:rPr>
              <a:t>What might have happened?</a:t>
            </a:r>
          </a:p>
        </p:txBody>
      </p:sp>
      <p:sp>
        <p:nvSpPr>
          <p:cNvPr id="11" name="Rectangle: Rounded Corners 10">
            <a:extLst>
              <a:ext uri="{FF2B5EF4-FFF2-40B4-BE49-F238E27FC236}">
                <a16:creationId xmlns:a16="http://schemas.microsoft.com/office/drawing/2014/main" id="{EDBC81C2-757E-4C79-8B7B-18E23FD96378}"/>
              </a:ext>
            </a:extLst>
          </p:cNvPr>
          <p:cNvSpPr>
            <a:spLocks noGrp="1"/>
          </p:cNvSpPr>
          <p:nvPr/>
        </p:nvSpPr>
        <p:spPr>
          <a:xfrm>
            <a:off x="6334125" y="2524125"/>
            <a:ext cx="2619375" cy="2000250"/>
          </a:xfrm>
          <a:prstGeom prst="roundRect">
            <a:avLst>
              <a:gd name="adj" fmla="val 5714"/>
            </a:avLst>
          </a:prstGeom>
          <a:solidFill>
            <a:srgbClr val="FFFFFF"/>
          </a:solidFill>
          <a:ln w="19050">
            <a:solidFill>
              <a:srgbClr val="1976A8"/>
            </a:solidFill>
            <a:prstDash val="solid"/>
          </a:ln>
        </p:spPr>
        <p:txBody>
          <a:bodyPr/>
          <a:lstStyle/>
          <a:p>
            <a:endParaRPr lang="en-GB"/>
          </a:p>
        </p:txBody>
      </p:sp>
      <p:sp>
        <p:nvSpPr>
          <p:cNvPr id="12" name="Rectangle 11">
            <a:extLst>
              <a:ext uri="{FF2B5EF4-FFF2-40B4-BE49-F238E27FC236}">
                <a16:creationId xmlns:a16="http://schemas.microsoft.com/office/drawing/2014/main" id="{7908F514-9751-4A44-8949-B293CD89E50B}"/>
              </a:ext>
            </a:extLst>
          </p:cNvPr>
          <p:cNvSpPr>
            <a:spLocks noGrp="1"/>
          </p:cNvSpPr>
          <p:nvPr/>
        </p:nvSpPr>
        <p:spPr>
          <a:xfrm>
            <a:off x="6524625" y="2809875"/>
            <a:ext cx="2238375" cy="361950"/>
          </a:xfrm>
          <a:prstGeom prst="rect">
            <a:avLst/>
          </a:prstGeom>
          <a:noFill/>
          <a:ln w="0">
            <a:noFill/>
            <a:prstDash val="solid"/>
          </a:ln>
        </p:spPr>
        <p:txBody>
          <a:bodyPr/>
          <a:lstStyle/>
          <a:p>
            <a:pPr algn="ctr">
              <a:defRPr sz="1725" b="1">
                <a:solidFill>
                  <a:srgbClr val="092A4A"/>
                </a:solidFill>
              </a:defRPr>
            </a:pPr>
            <a:r>
              <a:rPr sz="1725" b="1">
                <a:solidFill>
                  <a:srgbClr val="092A4A"/>
                </a:solidFill>
              </a:rPr>
              <a:t>QUESTION</a:t>
            </a:r>
          </a:p>
        </p:txBody>
      </p:sp>
      <p:sp>
        <p:nvSpPr>
          <p:cNvPr id="13" name="Rectangle 12">
            <a:extLst>
              <a:ext uri="{FF2B5EF4-FFF2-40B4-BE49-F238E27FC236}">
                <a16:creationId xmlns:a16="http://schemas.microsoft.com/office/drawing/2014/main" id="{FE6F1CAF-7238-46A1-8C97-1A535DB95D68}"/>
              </a:ext>
            </a:extLst>
          </p:cNvPr>
          <p:cNvSpPr>
            <a:spLocks noGrp="1"/>
          </p:cNvSpPr>
          <p:nvPr/>
        </p:nvSpPr>
        <p:spPr>
          <a:xfrm>
            <a:off x="6619875" y="3476625"/>
            <a:ext cx="2047875" cy="523875"/>
          </a:xfrm>
          <a:prstGeom prst="rect">
            <a:avLst/>
          </a:prstGeom>
          <a:noFill/>
          <a:ln w="0">
            <a:noFill/>
            <a:prstDash val="solid"/>
          </a:ln>
        </p:spPr>
        <p:txBody>
          <a:bodyPr/>
          <a:lstStyle/>
          <a:p>
            <a:pPr algn="ctr">
              <a:defRPr sz="1575" b="0">
                <a:solidFill>
                  <a:srgbClr val="15324A"/>
                </a:solidFill>
              </a:defRPr>
            </a:pPr>
            <a:r>
              <a:rPr sz="1575" b="0">
                <a:solidFill>
                  <a:srgbClr val="15324A"/>
                </a:solidFill>
              </a:rPr>
              <a:t>What do you want to know?</a:t>
            </a:r>
          </a:p>
        </p:txBody>
      </p:sp>
      <p:sp>
        <p:nvSpPr>
          <p:cNvPr id="14" name="Rectangle: Rounded Corners 13">
            <a:extLst>
              <a:ext uri="{FF2B5EF4-FFF2-40B4-BE49-F238E27FC236}">
                <a16:creationId xmlns:a16="http://schemas.microsoft.com/office/drawing/2014/main" id="{D7F2E754-8C03-4CAA-95EC-96541B5E931E}"/>
              </a:ext>
            </a:extLst>
          </p:cNvPr>
          <p:cNvSpPr>
            <a:spLocks noGrp="1"/>
          </p:cNvSpPr>
          <p:nvPr/>
        </p:nvSpPr>
        <p:spPr>
          <a:xfrm>
            <a:off x="9239250" y="2524125"/>
            <a:ext cx="2619375" cy="2000250"/>
          </a:xfrm>
          <a:prstGeom prst="roundRect">
            <a:avLst>
              <a:gd name="adj" fmla="val 5714"/>
            </a:avLst>
          </a:prstGeom>
          <a:solidFill>
            <a:srgbClr val="F7E9BB"/>
          </a:solidFill>
          <a:ln w="19050">
            <a:solidFill>
              <a:srgbClr val="D4A62A"/>
            </a:solidFill>
            <a:prstDash val="solid"/>
          </a:ln>
        </p:spPr>
        <p:txBody>
          <a:bodyPr/>
          <a:lstStyle/>
          <a:p>
            <a:endParaRPr lang="en-GB"/>
          </a:p>
        </p:txBody>
      </p:sp>
      <p:sp>
        <p:nvSpPr>
          <p:cNvPr id="15" name="Rectangle 14">
            <a:extLst>
              <a:ext uri="{FF2B5EF4-FFF2-40B4-BE49-F238E27FC236}">
                <a16:creationId xmlns:a16="http://schemas.microsoft.com/office/drawing/2014/main" id="{09BC9668-C161-4869-BF91-8433CBD30022}"/>
              </a:ext>
            </a:extLst>
          </p:cNvPr>
          <p:cNvSpPr>
            <a:spLocks noGrp="1"/>
          </p:cNvSpPr>
          <p:nvPr/>
        </p:nvSpPr>
        <p:spPr>
          <a:xfrm>
            <a:off x="9429750" y="2809875"/>
            <a:ext cx="2238375" cy="361950"/>
          </a:xfrm>
          <a:prstGeom prst="rect">
            <a:avLst/>
          </a:prstGeom>
          <a:noFill/>
          <a:ln w="0">
            <a:noFill/>
            <a:prstDash val="solid"/>
          </a:ln>
        </p:spPr>
        <p:txBody>
          <a:bodyPr/>
          <a:lstStyle/>
          <a:p>
            <a:pPr algn="ctr">
              <a:defRPr sz="1725" b="1">
                <a:solidFill>
                  <a:srgbClr val="092A4A"/>
                </a:solidFill>
              </a:defRPr>
            </a:pPr>
            <a:r>
              <a:rPr sz="1725" b="1">
                <a:solidFill>
                  <a:srgbClr val="092A4A"/>
                </a:solidFill>
              </a:rPr>
              <a:t>PREDICT</a:t>
            </a:r>
          </a:p>
        </p:txBody>
      </p:sp>
      <p:sp>
        <p:nvSpPr>
          <p:cNvPr id="16" name="Rectangle 15">
            <a:extLst>
              <a:ext uri="{FF2B5EF4-FFF2-40B4-BE49-F238E27FC236}">
                <a16:creationId xmlns:a16="http://schemas.microsoft.com/office/drawing/2014/main" id="{762D8648-BCAF-4259-9146-637C4E75E0AB}"/>
              </a:ext>
            </a:extLst>
          </p:cNvPr>
          <p:cNvSpPr>
            <a:spLocks noGrp="1"/>
          </p:cNvSpPr>
          <p:nvPr/>
        </p:nvSpPr>
        <p:spPr>
          <a:xfrm>
            <a:off x="9525000" y="3476625"/>
            <a:ext cx="2047875" cy="523875"/>
          </a:xfrm>
          <a:prstGeom prst="rect">
            <a:avLst/>
          </a:prstGeom>
          <a:noFill/>
          <a:ln w="0">
            <a:noFill/>
            <a:prstDash val="solid"/>
          </a:ln>
        </p:spPr>
        <p:txBody>
          <a:bodyPr/>
          <a:lstStyle/>
          <a:p>
            <a:pPr algn="ctr">
              <a:defRPr sz="1575" b="0">
                <a:solidFill>
                  <a:srgbClr val="15324A"/>
                </a:solidFill>
              </a:defRPr>
            </a:pPr>
            <a:r>
              <a:rPr sz="1575" b="0">
                <a:solidFill>
                  <a:srgbClr val="15324A"/>
                </a:solidFill>
              </a:rPr>
              <a:t>What could happen next?</a:t>
            </a:r>
          </a:p>
        </p:txBody>
      </p:sp>
      <p:sp>
        <p:nvSpPr>
          <p:cNvPr id="17" name="Rectangle 16">
            <a:extLst>
              <a:ext uri="{FF2B5EF4-FFF2-40B4-BE49-F238E27FC236}">
                <a16:creationId xmlns:a16="http://schemas.microsoft.com/office/drawing/2014/main" id="{C57F11A0-601B-4AC1-9C1E-08EB4FD433C9}"/>
              </a:ext>
            </a:extLst>
          </p:cNvPr>
          <p:cNvSpPr>
            <a:spLocks noGrp="1"/>
          </p:cNvSpPr>
          <p:nvPr/>
        </p:nvSpPr>
        <p:spPr>
          <a:xfrm>
            <a:off x="3286125" y="5334000"/>
            <a:ext cx="5619750" cy="381000"/>
          </a:xfrm>
          <a:prstGeom prst="rect">
            <a:avLst/>
          </a:prstGeom>
          <a:noFill/>
          <a:ln w="0">
            <a:noFill/>
            <a:prstDash val="solid"/>
          </a:ln>
        </p:spPr>
        <p:txBody>
          <a:bodyPr/>
          <a:lstStyle/>
          <a:p>
            <a:pPr algn="ctr">
              <a:defRPr sz="1800" b="1">
                <a:solidFill>
                  <a:srgbClr val="2E7D6D"/>
                </a:solidFill>
              </a:defRPr>
            </a:pPr>
            <a:r>
              <a:rPr sz="1800" b="1">
                <a:solidFill>
                  <a:srgbClr val="2E7D6D"/>
                </a:solidFill>
              </a:rPr>
              <a:t>Use: I notice… This suggests… Perhaps…</a:t>
            </a:r>
          </a:p>
        </p:txBody>
      </p:sp>
      <p:sp>
        <p:nvSpPr>
          <p:cNvPr id="18" name="Rectangle 17">
            <a:extLst>
              <a:ext uri="{FF2B5EF4-FFF2-40B4-BE49-F238E27FC236}">
                <a16:creationId xmlns:a16="http://schemas.microsoft.com/office/drawing/2014/main" id="{A99E6D1E-E799-4B9A-90DE-A81E8A8A55BA}"/>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19" name="Rectangle 18">
            <a:extLst>
              <a:ext uri="{FF2B5EF4-FFF2-40B4-BE49-F238E27FC236}">
                <a16:creationId xmlns:a16="http://schemas.microsoft.com/office/drawing/2014/main" id="{42F49F5B-35DE-409B-8C43-0E73634F226A}"/>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3</a:t>
            </a:r>
          </a:p>
        </p:txBody>
      </p:sp>
    </p:spTree>
    <p:extLst>
      <p:ext uri="{BB962C8B-B14F-4D97-AF65-F5344CB8AC3E}">
        <p14:creationId xmlns:p14="http://schemas.microsoft.com/office/powerpoint/2010/main" val="1810669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61D35"/>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srcRect t="27" b="2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8A4C7CE0-DECE-468C-A4A2-54F260922B9C}"/>
              </a:ext>
            </a:extLst>
          </p:cNvPr>
          <p:cNvSpPr>
            <a:spLocks noGrp="1"/>
          </p:cNvSpPr>
          <p:nvPr/>
        </p:nvSpPr>
        <p:spPr>
          <a:xfrm>
            <a:off x="552450" y="361950"/>
            <a:ext cx="333375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SHARED READING</a:t>
            </a:r>
          </a:p>
        </p:txBody>
      </p:sp>
      <p:sp>
        <p:nvSpPr>
          <p:cNvPr id="3" name="Rectangle 2">
            <a:extLst>
              <a:ext uri="{FF2B5EF4-FFF2-40B4-BE49-F238E27FC236}">
                <a16:creationId xmlns:a16="http://schemas.microsoft.com/office/drawing/2014/main" id="{B6ACB36C-D262-4473-9D7E-DF7CD1E1FC70}"/>
              </a:ext>
            </a:extLst>
          </p:cNvPr>
          <p:cNvSpPr>
            <a:spLocks noGrp="1"/>
          </p:cNvSpPr>
          <p:nvPr/>
        </p:nvSpPr>
        <p:spPr>
          <a:xfrm>
            <a:off x="552450" y="762000"/>
            <a:ext cx="5905500" cy="495300"/>
          </a:xfrm>
          <a:prstGeom prst="rect">
            <a:avLst/>
          </a:prstGeom>
          <a:noFill/>
          <a:ln w="0">
            <a:noFill/>
            <a:prstDash val="solid"/>
          </a:ln>
        </p:spPr>
        <p:txBody>
          <a:bodyPr/>
          <a:lstStyle/>
          <a:p>
            <a:pPr algn="l">
              <a:defRPr sz="2850" b="1">
                <a:solidFill>
                  <a:srgbClr val="FFFFFF"/>
                </a:solidFill>
              </a:defRPr>
            </a:pPr>
            <a:r>
              <a:rPr sz="2850" b="1">
                <a:solidFill>
                  <a:srgbClr val="FFFFFF"/>
                </a:solidFill>
              </a:rPr>
              <a:t>The Vanishing Lighthouse</a:t>
            </a:r>
          </a:p>
        </p:txBody>
      </p:sp>
      <p:sp>
        <p:nvSpPr>
          <p:cNvPr id="4" name="Rectangle 3">
            <a:extLst>
              <a:ext uri="{FF2B5EF4-FFF2-40B4-BE49-F238E27FC236}">
                <a16:creationId xmlns:a16="http://schemas.microsoft.com/office/drawing/2014/main" id="{65C7DA9B-A10D-44CB-BC46-96B900480453}"/>
              </a:ext>
            </a:extLst>
          </p:cNvPr>
          <p:cNvSpPr>
            <a:spLocks noGrp="1"/>
          </p:cNvSpPr>
          <p:nvPr/>
        </p:nvSpPr>
        <p:spPr>
          <a:xfrm>
            <a:off x="552450" y="1571625"/>
            <a:ext cx="6000750" cy="3238500"/>
          </a:xfrm>
          <a:prstGeom prst="rect">
            <a:avLst/>
          </a:prstGeom>
          <a:noFill/>
          <a:ln w="0">
            <a:noFill/>
            <a:prstDash val="solid"/>
          </a:ln>
        </p:spPr>
        <p:txBody>
          <a:bodyPr/>
          <a:lstStyle/>
          <a:p>
            <a:pPr algn="l">
              <a:defRPr sz="1875" b="1">
                <a:solidFill>
                  <a:srgbClr val="FFF8EA"/>
                </a:solidFill>
              </a:defRPr>
            </a:pPr>
            <a:r>
              <a:rPr sz="1875" b="1">
                <a:solidFill>
                  <a:srgbClr val="FFF8EA"/>
                </a:solidFill>
              </a:rPr>
              <a:t>By midnight, the lighthouse had forgotten the sea. Its great lens remained dark while the storm erased the path below, wave by wave. Arun opened the final logbook. The last entry ended halfway through a sentence: At 11:47, the light returned—but not from the lantern room. Above him, a clock struck once, although its hands had stopped years ago.</a:t>
            </a:r>
          </a:p>
        </p:txBody>
      </p:sp>
      <p:sp>
        <p:nvSpPr>
          <p:cNvPr id="5" name="Rectangle 4">
            <a:extLst>
              <a:ext uri="{FF2B5EF4-FFF2-40B4-BE49-F238E27FC236}">
                <a16:creationId xmlns:a16="http://schemas.microsoft.com/office/drawing/2014/main" id="{50785201-5640-46D1-977B-E1193D39D656}"/>
              </a:ext>
            </a:extLst>
          </p:cNvPr>
          <p:cNvSpPr>
            <a:spLocks noGrp="1"/>
          </p:cNvSpPr>
          <p:nvPr/>
        </p:nvSpPr>
        <p:spPr>
          <a:xfrm>
            <a:off x="552450" y="5381625"/>
            <a:ext cx="5905500" cy="400050"/>
          </a:xfrm>
          <a:prstGeom prst="rect">
            <a:avLst/>
          </a:prstGeom>
          <a:noFill/>
          <a:ln w="0">
            <a:noFill/>
            <a:prstDash val="solid"/>
          </a:ln>
        </p:spPr>
        <p:txBody>
          <a:bodyPr/>
          <a:lstStyle/>
          <a:p>
            <a:pPr algn="l">
              <a:defRPr sz="1650" b="1">
                <a:solidFill>
                  <a:srgbClr val="D4A62A"/>
                </a:solidFill>
              </a:defRPr>
            </a:pPr>
            <a:r>
              <a:rPr sz="1650" b="1">
                <a:solidFill>
                  <a:srgbClr val="D4A62A"/>
                </a:solidFill>
              </a:rPr>
              <a:t>Read once for meaning • reread for methods</a:t>
            </a:r>
          </a:p>
        </p:txBody>
      </p:sp>
    </p:spTree>
    <p:extLst>
      <p:ext uri="{BB962C8B-B14F-4D97-AF65-F5344CB8AC3E}">
        <p14:creationId xmlns:p14="http://schemas.microsoft.com/office/powerpoint/2010/main" val="190707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8EA"/>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83EE286-D95A-4E63-A509-E6A50CB31A30}"/>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120-MINUTE SAMPLE SESSION • KS3–KS4</a:t>
            </a:r>
          </a:p>
        </p:txBody>
      </p:sp>
      <p:sp>
        <p:nvSpPr>
          <p:cNvPr id="2" name="Rectangle 1">
            <a:extLst>
              <a:ext uri="{FF2B5EF4-FFF2-40B4-BE49-F238E27FC236}">
                <a16:creationId xmlns:a16="http://schemas.microsoft.com/office/drawing/2014/main" id="{C288807D-4ED2-4B59-9746-50126F0F5E77}"/>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Read, retrieve and infer</a:t>
            </a:r>
          </a:p>
        </p:txBody>
      </p:sp>
      <p:sp>
        <p:nvSpPr>
          <p:cNvPr id="3" name="Rectangle 2">
            <a:extLst>
              <a:ext uri="{FF2B5EF4-FFF2-40B4-BE49-F238E27FC236}">
                <a16:creationId xmlns:a16="http://schemas.microsoft.com/office/drawing/2014/main" id="{D1F0565E-1EA7-4423-ABFF-FC5E05189BBB}"/>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BC6092F2-3927-432D-880E-F2C6E28CFF7D}"/>
              </a:ext>
            </a:extLst>
          </p:cNvPr>
          <p:cNvSpPr>
            <a:spLocks noGrp="1"/>
          </p:cNvSpPr>
          <p:nvPr/>
        </p:nvSpPr>
        <p:spPr>
          <a:xfrm>
            <a:off x="857250" y="1619250"/>
            <a:ext cx="666750" cy="666750"/>
          </a:xfrm>
          <a:prstGeom prst="roundRect">
            <a:avLst>
              <a:gd name="adj" fmla="val 17143"/>
            </a:avLst>
          </a:prstGeom>
          <a:solidFill>
            <a:srgbClr val="1976A8"/>
          </a:solidFill>
          <a:ln w="19050">
            <a:noFill/>
            <a:prstDash val="solid"/>
          </a:ln>
        </p:spPr>
        <p:txBody>
          <a:bodyPr/>
          <a:lstStyle/>
          <a:p>
            <a:endParaRPr lang="en-GB"/>
          </a:p>
        </p:txBody>
      </p:sp>
      <p:sp>
        <p:nvSpPr>
          <p:cNvPr id="5" name="Rectangle 4">
            <a:extLst>
              <a:ext uri="{FF2B5EF4-FFF2-40B4-BE49-F238E27FC236}">
                <a16:creationId xmlns:a16="http://schemas.microsoft.com/office/drawing/2014/main" id="{3E2909A6-8812-4F65-955F-4FFE59CAA596}"/>
              </a:ext>
            </a:extLst>
          </p:cNvPr>
          <p:cNvSpPr>
            <a:spLocks noGrp="1"/>
          </p:cNvSpPr>
          <p:nvPr/>
        </p:nvSpPr>
        <p:spPr>
          <a:xfrm>
            <a:off x="857250" y="1762125"/>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1</a:t>
            </a:r>
          </a:p>
        </p:txBody>
      </p:sp>
      <p:sp>
        <p:nvSpPr>
          <p:cNvPr id="6" name="Rectangle 5">
            <a:extLst>
              <a:ext uri="{FF2B5EF4-FFF2-40B4-BE49-F238E27FC236}">
                <a16:creationId xmlns:a16="http://schemas.microsoft.com/office/drawing/2014/main" id="{1D9DCA66-95D6-4727-AC1D-9B440FB916CA}"/>
              </a:ext>
            </a:extLst>
          </p:cNvPr>
          <p:cNvSpPr>
            <a:spLocks noGrp="1"/>
          </p:cNvSpPr>
          <p:nvPr/>
        </p:nvSpPr>
        <p:spPr>
          <a:xfrm>
            <a:off x="1952625" y="1714500"/>
            <a:ext cx="9048750" cy="495300"/>
          </a:xfrm>
          <a:prstGeom prst="rect">
            <a:avLst/>
          </a:prstGeom>
          <a:noFill/>
          <a:ln w="0">
            <a:noFill/>
            <a:prstDash val="solid"/>
          </a:ln>
        </p:spPr>
        <p:txBody>
          <a:bodyPr/>
          <a:lstStyle/>
          <a:p>
            <a:pPr algn="l">
              <a:defRPr sz="1650" b="1">
                <a:solidFill>
                  <a:srgbClr val="092A4A"/>
                </a:solidFill>
              </a:defRPr>
            </a:pPr>
            <a:r>
              <a:rPr sz="1650" b="1">
                <a:solidFill>
                  <a:srgbClr val="092A4A"/>
                </a:solidFill>
              </a:rPr>
              <a:t>What has happened to the lighthouse and path?</a:t>
            </a:r>
          </a:p>
        </p:txBody>
      </p:sp>
      <p:sp>
        <p:nvSpPr>
          <p:cNvPr id="7" name="Rectangle: Rounded Corners 6">
            <a:extLst>
              <a:ext uri="{FF2B5EF4-FFF2-40B4-BE49-F238E27FC236}">
                <a16:creationId xmlns:a16="http://schemas.microsoft.com/office/drawing/2014/main" id="{064F39A1-98A6-49A9-A376-B7933372F417}"/>
              </a:ext>
            </a:extLst>
          </p:cNvPr>
          <p:cNvSpPr>
            <a:spLocks noGrp="1"/>
          </p:cNvSpPr>
          <p:nvPr/>
        </p:nvSpPr>
        <p:spPr>
          <a:xfrm>
            <a:off x="857250" y="2619375"/>
            <a:ext cx="666750" cy="666750"/>
          </a:xfrm>
          <a:prstGeom prst="roundRect">
            <a:avLst>
              <a:gd name="adj" fmla="val 17143"/>
            </a:avLst>
          </a:prstGeom>
          <a:solidFill>
            <a:srgbClr val="D4A62A"/>
          </a:solidFill>
          <a:ln w="19050">
            <a:noFill/>
            <a:prstDash val="solid"/>
          </a:ln>
        </p:spPr>
        <p:txBody>
          <a:bodyPr/>
          <a:lstStyle/>
          <a:p>
            <a:endParaRPr lang="en-GB"/>
          </a:p>
        </p:txBody>
      </p:sp>
      <p:sp>
        <p:nvSpPr>
          <p:cNvPr id="8" name="Rectangle 7">
            <a:extLst>
              <a:ext uri="{FF2B5EF4-FFF2-40B4-BE49-F238E27FC236}">
                <a16:creationId xmlns:a16="http://schemas.microsoft.com/office/drawing/2014/main" id="{F4D70AE0-C1D6-488D-9EBA-7AD3C69A9FA1}"/>
              </a:ext>
            </a:extLst>
          </p:cNvPr>
          <p:cNvSpPr>
            <a:spLocks noGrp="1"/>
          </p:cNvSpPr>
          <p:nvPr/>
        </p:nvSpPr>
        <p:spPr>
          <a:xfrm>
            <a:off x="857250" y="2762250"/>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2</a:t>
            </a:r>
          </a:p>
        </p:txBody>
      </p:sp>
      <p:sp>
        <p:nvSpPr>
          <p:cNvPr id="9" name="Rectangle 8">
            <a:extLst>
              <a:ext uri="{FF2B5EF4-FFF2-40B4-BE49-F238E27FC236}">
                <a16:creationId xmlns:a16="http://schemas.microsoft.com/office/drawing/2014/main" id="{096F8FAE-29AF-4231-8F46-0937D4AFA828}"/>
              </a:ext>
            </a:extLst>
          </p:cNvPr>
          <p:cNvSpPr>
            <a:spLocks noGrp="1"/>
          </p:cNvSpPr>
          <p:nvPr/>
        </p:nvSpPr>
        <p:spPr>
          <a:xfrm>
            <a:off x="1952625" y="2714625"/>
            <a:ext cx="9048750" cy="495300"/>
          </a:xfrm>
          <a:prstGeom prst="rect">
            <a:avLst/>
          </a:prstGeom>
          <a:noFill/>
          <a:ln w="0">
            <a:noFill/>
            <a:prstDash val="solid"/>
          </a:ln>
        </p:spPr>
        <p:txBody>
          <a:bodyPr/>
          <a:lstStyle/>
          <a:p>
            <a:pPr algn="l">
              <a:defRPr sz="1650" b="1">
                <a:solidFill>
                  <a:srgbClr val="092A4A"/>
                </a:solidFill>
              </a:defRPr>
            </a:pPr>
            <a:r>
              <a:rPr sz="1650" b="1">
                <a:solidFill>
                  <a:srgbClr val="092A4A"/>
                </a:solidFill>
              </a:rPr>
              <a:t>How does personification shape the opening?</a:t>
            </a:r>
          </a:p>
        </p:txBody>
      </p:sp>
      <p:sp>
        <p:nvSpPr>
          <p:cNvPr id="10" name="Rectangle: Rounded Corners 9">
            <a:extLst>
              <a:ext uri="{FF2B5EF4-FFF2-40B4-BE49-F238E27FC236}">
                <a16:creationId xmlns:a16="http://schemas.microsoft.com/office/drawing/2014/main" id="{0F73C71A-30B2-4AF5-9874-F18E003EE8D0}"/>
              </a:ext>
            </a:extLst>
          </p:cNvPr>
          <p:cNvSpPr>
            <a:spLocks noGrp="1"/>
          </p:cNvSpPr>
          <p:nvPr/>
        </p:nvSpPr>
        <p:spPr>
          <a:xfrm>
            <a:off x="857250" y="3619500"/>
            <a:ext cx="666750" cy="666750"/>
          </a:xfrm>
          <a:prstGeom prst="roundRect">
            <a:avLst>
              <a:gd name="adj" fmla="val 17143"/>
            </a:avLst>
          </a:prstGeom>
          <a:solidFill>
            <a:srgbClr val="1976A8"/>
          </a:solidFill>
          <a:ln w="19050">
            <a:noFill/>
            <a:prstDash val="solid"/>
          </a:ln>
        </p:spPr>
        <p:txBody>
          <a:bodyPr/>
          <a:lstStyle/>
          <a:p>
            <a:endParaRPr lang="en-GB"/>
          </a:p>
        </p:txBody>
      </p:sp>
      <p:sp>
        <p:nvSpPr>
          <p:cNvPr id="11" name="Rectangle 10">
            <a:extLst>
              <a:ext uri="{FF2B5EF4-FFF2-40B4-BE49-F238E27FC236}">
                <a16:creationId xmlns:a16="http://schemas.microsoft.com/office/drawing/2014/main" id="{8BA946DE-27EB-470F-AD46-B7387FBE1F18}"/>
              </a:ext>
            </a:extLst>
          </p:cNvPr>
          <p:cNvSpPr>
            <a:spLocks noGrp="1"/>
          </p:cNvSpPr>
          <p:nvPr/>
        </p:nvSpPr>
        <p:spPr>
          <a:xfrm>
            <a:off x="857250" y="3762375"/>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3</a:t>
            </a:r>
          </a:p>
        </p:txBody>
      </p:sp>
      <p:sp>
        <p:nvSpPr>
          <p:cNvPr id="12" name="Rectangle 11">
            <a:extLst>
              <a:ext uri="{FF2B5EF4-FFF2-40B4-BE49-F238E27FC236}">
                <a16:creationId xmlns:a16="http://schemas.microsoft.com/office/drawing/2014/main" id="{1A9B44F4-AD06-462A-BB8B-F471BFC9A4FE}"/>
              </a:ext>
            </a:extLst>
          </p:cNvPr>
          <p:cNvSpPr>
            <a:spLocks noGrp="1"/>
          </p:cNvSpPr>
          <p:nvPr/>
        </p:nvSpPr>
        <p:spPr>
          <a:xfrm>
            <a:off x="1952625" y="3714750"/>
            <a:ext cx="9048750" cy="495300"/>
          </a:xfrm>
          <a:prstGeom prst="rect">
            <a:avLst/>
          </a:prstGeom>
          <a:noFill/>
          <a:ln w="0">
            <a:noFill/>
            <a:prstDash val="solid"/>
          </a:ln>
        </p:spPr>
        <p:txBody>
          <a:bodyPr/>
          <a:lstStyle/>
          <a:p>
            <a:pPr algn="l">
              <a:defRPr sz="1650" b="1">
                <a:solidFill>
                  <a:srgbClr val="092A4A"/>
                </a:solidFill>
              </a:defRPr>
            </a:pPr>
            <a:r>
              <a:rPr sz="1650" b="1">
                <a:solidFill>
                  <a:srgbClr val="092A4A"/>
                </a:solidFill>
              </a:rPr>
              <a:t>Why is the unfinished entry structurally effective?</a:t>
            </a:r>
          </a:p>
        </p:txBody>
      </p:sp>
      <p:sp>
        <p:nvSpPr>
          <p:cNvPr id="13" name="Rectangle: Rounded Corners 12">
            <a:extLst>
              <a:ext uri="{FF2B5EF4-FFF2-40B4-BE49-F238E27FC236}">
                <a16:creationId xmlns:a16="http://schemas.microsoft.com/office/drawing/2014/main" id="{63AABC98-2A7A-4AF4-BE37-36D0299A18B7}"/>
              </a:ext>
            </a:extLst>
          </p:cNvPr>
          <p:cNvSpPr>
            <a:spLocks noGrp="1"/>
          </p:cNvSpPr>
          <p:nvPr/>
        </p:nvSpPr>
        <p:spPr>
          <a:xfrm>
            <a:off x="857250" y="4619625"/>
            <a:ext cx="666750" cy="666750"/>
          </a:xfrm>
          <a:prstGeom prst="roundRect">
            <a:avLst>
              <a:gd name="adj" fmla="val 17143"/>
            </a:avLst>
          </a:prstGeom>
          <a:solidFill>
            <a:srgbClr val="D4A62A"/>
          </a:solidFill>
          <a:ln w="19050">
            <a:noFill/>
            <a:prstDash val="solid"/>
          </a:ln>
        </p:spPr>
        <p:txBody>
          <a:bodyPr/>
          <a:lstStyle/>
          <a:p>
            <a:endParaRPr lang="en-GB"/>
          </a:p>
        </p:txBody>
      </p:sp>
      <p:sp>
        <p:nvSpPr>
          <p:cNvPr id="14" name="Rectangle 13">
            <a:extLst>
              <a:ext uri="{FF2B5EF4-FFF2-40B4-BE49-F238E27FC236}">
                <a16:creationId xmlns:a16="http://schemas.microsoft.com/office/drawing/2014/main" id="{AF8D1BF5-621D-41EC-947B-465AC8BDB6E1}"/>
              </a:ext>
            </a:extLst>
          </p:cNvPr>
          <p:cNvSpPr>
            <a:spLocks noGrp="1"/>
          </p:cNvSpPr>
          <p:nvPr/>
        </p:nvSpPr>
        <p:spPr>
          <a:xfrm>
            <a:off x="857250" y="4762500"/>
            <a:ext cx="666750" cy="381000"/>
          </a:xfrm>
          <a:prstGeom prst="rect">
            <a:avLst/>
          </a:prstGeom>
          <a:noFill/>
          <a:ln w="0">
            <a:noFill/>
            <a:prstDash val="solid"/>
          </a:ln>
        </p:spPr>
        <p:txBody>
          <a:bodyPr/>
          <a:lstStyle/>
          <a:p>
            <a:pPr algn="ctr">
              <a:defRPr sz="2025" b="1">
                <a:solidFill>
                  <a:srgbClr val="FFFFFF"/>
                </a:solidFill>
              </a:defRPr>
            </a:pPr>
            <a:r>
              <a:rPr sz="2025" b="1">
                <a:solidFill>
                  <a:srgbClr val="FFFFFF"/>
                </a:solidFill>
              </a:rPr>
              <a:t>4</a:t>
            </a:r>
          </a:p>
        </p:txBody>
      </p:sp>
      <p:sp>
        <p:nvSpPr>
          <p:cNvPr id="15" name="Rectangle 14">
            <a:extLst>
              <a:ext uri="{FF2B5EF4-FFF2-40B4-BE49-F238E27FC236}">
                <a16:creationId xmlns:a16="http://schemas.microsoft.com/office/drawing/2014/main" id="{E58763A9-22B2-4579-832D-52324B788114}"/>
              </a:ext>
            </a:extLst>
          </p:cNvPr>
          <p:cNvSpPr>
            <a:spLocks noGrp="1"/>
          </p:cNvSpPr>
          <p:nvPr/>
        </p:nvSpPr>
        <p:spPr>
          <a:xfrm>
            <a:off x="1952625" y="4714875"/>
            <a:ext cx="9048750" cy="495300"/>
          </a:xfrm>
          <a:prstGeom prst="rect">
            <a:avLst/>
          </a:prstGeom>
          <a:noFill/>
          <a:ln w="0">
            <a:noFill/>
            <a:prstDash val="solid"/>
          </a:ln>
        </p:spPr>
        <p:txBody>
          <a:bodyPr/>
          <a:lstStyle/>
          <a:p>
            <a:pPr algn="l">
              <a:defRPr sz="1650" b="1">
                <a:solidFill>
                  <a:srgbClr val="092A4A"/>
                </a:solidFill>
              </a:defRPr>
            </a:pPr>
            <a:r>
              <a:rPr sz="1650" b="1">
                <a:solidFill>
                  <a:srgbClr val="092A4A"/>
                </a:solidFill>
              </a:rPr>
              <a:t>What interpretations could be drawn from the stopped clock striking?</a:t>
            </a:r>
          </a:p>
        </p:txBody>
      </p:sp>
      <p:sp>
        <p:nvSpPr>
          <p:cNvPr id="16" name="Rectangle 15">
            <a:extLst>
              <a:ext uri="{FF2B5EF4-FFF2-40B4-BE49-F238E27FC236}">
                <a16:creationId xmlns:a16="http://schemas.microsoft.com/office/drawing/2014/main" id="{B4021E9F-7499-47B8-93C5-7E6209B94216}"/>
              </a:ext>
            </a:extLst>
          </p:cNvPr>
          <p:cNvSpPr>
            <a:spLocks noGrp="1"/>
          </p:cNvSpPr>
          <p:nvPr/>
        </p:nvSpPr>
        <p:spPr>
          <a:xfrm>
            <a:off x="3238500" y="5810250"/>
            <a:ext cx="5715000" cy="333375"/>
          </a:xfrm>
          <a:prstGeom prst="rect">
            <a:avLst/>
          </a:prstGeom>
          <a:noFill/>
          <a:ln w="0">
            <a:noFill/>
            <a:prstDash val="solid"/>
          </a:ln>
        </p:spPr>
        <p:txBody>
          <a:bodyPr/>
          <a:lstStyle/>
          <a:p>
            <a:pPr algn="ctr">
              <a:defRPr sz="1725" b="1">
                <a:solidFill>
                  <a:srgbClr val="2E7D6D"/>
                </a:solidFill>
              </a:defRPr>
            </a:pPr>
            <a:r>
              <a:rPr sz="1725" b="1">
                <a:solidFill>
                  <a:srgbClr val="2E7D6D"/>
                </a:solidFill>
              </a:rPr>
              <a:t>Underline the relevant words before answering.</a:t>
            </a:r>
          </a:p>
        </p:txBody>
      </p:sp>
      <p:sp>
        <p:nvSpPr>
          <p:cNvPr id="17" name="Rectangle 16">
            <a:extLst>
              <a:ext uri="{FF2B5EF4-FFF2-40B4-BE49-F238E27FC236}">
                <a16:creationId xmlns:a16="http://schemas.microsoft.com/office/drawing/2014/main" id="{FDEEB465-6927-46DD-B2C9-8B7A49EFA51E}"/>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18" name="Rectangle 17">
            <a:extLst>
              <a:ext uri="{FF2B5EF4-FFF2-40B4-BE49-F238E27FC236}">
                <a16:creationId xmlns:a16="http://schemas.microsoft.com/office/drawing/2014/main" id="{59D49F25-EA4B-4675-A300-417B9E53B578}"/>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5</a:t>
            </a:r>
          </a:p>
        </p:txBody>
      </p:sp>
    </p:spTree>
    <p:extLst>
      <p:ext uri="{BB962C8B-B14F-4D97-AF65-F5344CB8AC3E}">
        <p14:creationId xmlns:p14="http://schemas.microsoft.com/office/powerpoint/2010/main" val="1668921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7CE9910-B210-4427-B579-4285AB7B08BF}"/>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120-MINUTE SAMPLE SESSION • KS3–KS4</a:t>
            </a:r>
          </a:p>
        </p:txBody>
      </p:sp>
      <p:sp>
        <p:nvSpPr>
          <p:cNvPr id="2" name="Rectangle 1">
            <a:extLst>
              <a:ext uri="{FF2B5EF4-FFF2-40B4-BE49-F238E27FC236}">
                <a16:creationId xmlns:a16="http://schemas.microsoft.com/office/drawing/2014/main" id="{92C3052C-1754-4370-9F54-C1A5F6E801AE}"/>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Vocabulary investigation</a:t>
            </a:r>
          </a:p>
        </p:txBody>
      </p:sp>
      <p:sp>
        <p:nvSpPr>
          <p:cNvPr id="3" name="Rectangle 2">
            <a:extLst>
              <a:ext uri="{FF2B5EF4-FFF2-40B4-BE49-F238E27FC236}">
                <a16:creationId xmlns:a16="http://schemas.microsoft.com/office/drawing/2014/main" id="{38758059-897D-40FB-8E74-A9F9B8ECB9BC}"/>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5297BEDC-D31F-4B94-921D-A59D36D18F1E}"/>
              </a:ext>
            </a:extLst>
          </p:cNvPr>
          <p:cNvSpPr>
            <a:spLocks noGrp="1"/>
          </p:cNvSpPr>
          <p:nvPr/>
        </p:nvSpPr>
        <p:spPr>
          <a:xfrm>
            <a:off x="571500" y="1714500"/>
            <a:ext cx="5238750" cy="1428750"/>
          </a:xfrm>
          <a:prstGeom prst="roundRect">
            <a:avLst>
              <a:gd name="adj" fmla="val 8000"/>
            </a:avLst>
          </a:prstGeom>
          <a:solidFill>
            <a:srgbClr val="DDEFF6"/>
          </a:solidFill>
          <a:ln w="19050">
            <a:solidFill>
              <a:srgbClr val="1976A8"/>
            </a:solidFill>
            <a:prstDash val="solid"/>
          </a:ln>
        </p:spPr>
        <p:txBody>
          <a:bodyPr/>
          <a:lstStyle/>
          <a:p>
            <a:endParaRPr lang="en-GB"/>
          </a:p>
        </p:txBody>
      </p:sp>
      <p:sp>
        <p:nvSpPr>
          <p:cNvPr id="5" name="Rectangle 4">
            <a:extLst>
              <a:ext uri="{FF2B5EF4-FFF2-40B4-BE49-F238E27FC236}">
                <a16:creationId xmlns:a16="http://schemas.microsoft.com/office/drawing/2014/main" id="{C82A1286-6A98-400C-A744-4EDDE3027DAA}"/>
              </a:ext>
            </a:extLst>
          </p:cNvPr>
          <p:cNvSpPr>
            <a:spLocks noGrp="1"/>
          </p:cNvSpPr>
          <p:nvPr/>
        </p:nvSpPr>
        <p:spPr>
          <a:xfrm>
            <a:off x="809625" y="1952625"/>
            <a:ext cx="4762500" cy="381000"/>
          </a:xfrm>
          <a:prstGeom prst="rect">
            <a:avLst/>
          </a:prstGeom>
          <a:noFill/>
          <a:ln w="0">
            <a:noFill/>
            <a:prstDash val="solid"/>
          </a:ln>
        </p:spPr>
        <p:txBody>
          <a:bodyPr/>
          <a:lstStyle/>
          <a:p>
            <a:pPr algn="ctr">
              <a:defRPr sz="1875" b="1">
                <a:solidFill>
                  <a:srgbClr val="092A4A"/>
                </a:solidFill>
              </a:defRPr>
            </a:pPr>
            <a:r>
              <a:rPr sz="1875" b="1">
                <a:solidFill>
                  <a:srgbClr val="092A4A"/>
                </a:solidFill>
              </a:rPr>
              <a:t>erased</a:t>
            </a:r>
          </a:p>
        </p:txBody>
      </p:sp>
      <p:sp>
        <p:nvSpPr>
          <p:cNvPr id="6" name="Rectangle 5">
            <a:extLst>
              <a:ext uri="{FF2B5EF4-FFF2-40B4-BE49-F238E27FC236}">
                <a16:creationId xmlns:a16="http://schemas.microsoft.com/office/drawing/2014/main" id="{CECDA195-9EBF-40FE-BF70-BA95E83880F0}"/>
              </a:ext>
            </a:extLst>
          </p:cNvPr>
          <p:cNvSpPr>
            <a:spLocks noGrp="1"/>
          </p:cNvSpPr>
          <p:nvPr/>
        </p:nvSpPr>
        <p:spPr>
          <a:xfrm>
            <a:off x="904875" y="2524125"/>
            <a:ext cx="4572000" cy="400050"/>
          </a:xfrm>
          <a:prstGeom prst="rect">
            <a:avLst/>
          </a:prstGeom>
          <a:noFill/>
          <a:ln w="0">
            <a:noFill/>
            <a:prstDash val="solid"/>
          </a:ln>
        </p:spPr>
        <p:txBody>
          <a:bodyPr/>
          <a:lstStyle/>
          <a:p>
            <a:pPr algn="ctr">
              <a:defRPr sz="1575" b="0">
                <a:solidFill>
                  <a:srgbClr val="15324A"/>
                </a:solidFill>
              </a:defRPr>
            </a:pPr>
            <a:r>
              <a:rPr sz="1575" b="0">
                <a:solidFill>
                  <a:srgbClr val="15324A"/>
                </a:solidFill>
              </a:rPr>
              <a:t>removed as if rubbed away</a:t>
            </a:r>
          </a:p>
        </p:txBody>
      </p:sp>
      <p:sp>
        <p:nvSpPr>
          <p:cNvPr id="7" name="Rectangle: Rounded Corners 6">
            <a:extLst>
              <a:ext uri="{FF2B5EF4-FFF2-40B4-BE49-F238E27FC236}">
                <a16:creationId xmlns:a16="http://schemas.microsoft.com/office/drawing/2014/main" id="{3EC5AC04-9C2A-4C11-ABD0-71E5C858190A}"/>
              </a:ext>
            </a:extLst>
          </p:cNvPr>
          <p:cNvSpPr>
            <a:spLocks noGrp="1"/>
          </p:cNvSpPr>
          <p:nvPr/>
        </p:nvSpPr>
        <p:spPr>
          <a:xfrm>
            <a:off x="6381750" y="1714500"/>
            <a:ext cx="5238750" cy="1428750"/>
          </a:xfrm>
          <a:prstGeom prst="roundRect">
            <a:avLst>
              <a:gd name="adj" fmla="val 8000"/>
            </a:avLst>
          </a:prstGeom>
          <a:solidFill>
            <a:srgbClr val="F7E9BB"/>
          </a:solidFill>
          <a:ln w="19050">
            <a:solidFill>
              <a:srgbClr val="D4A62A"/>
            </a:solidFill>
            <a:prstDash val="solid"/>
          </a:ln>
        </p:spPr>
        <p:txBody>
          <a:bodyPr/>
          <a:lstStyle/>
          <a:p>
            <a:endParaRPr lang="en-GB"/>
          </a:p>
        </p:txBody>
      </p:sp>
      <p:sp>
        <p:nvSpPr>
          <p:cNvPr id="8" name="Rectangle 7">
            <a:extLst>
              <a:ext uri="{FF2B5EF4-FFF2-40B4-BE49-F238E27FC236}">
                <a16:creationId xmlns:a16="http://schemas.microsoft.com/office/drawing/2014/main" id="{7F04BCC6-0F8B-44D3-8A40-50E936530A95}"/>
              </a:ext>
            </a:extLst>
          </p:cNvPr>
          <p:cNvSpPr>
            <a:spLocks noGrp="1"/>
          </p:cNvSpPr>
          <p:nvPr/>
        </p:nvSpPr>
        <p:spPr>
          <a:xfrm>
            <a:off x="6619875" y="1952625"/>
            <a:ext cx="4762500" cy="381000"/>
          </a:xfrm>
          <a:prstGeom prst="rect">
            <a:avLst/>
          </a:prstGeom>
          <a:noFill/>
          <a:ln w="0">
            <a:noFill/>
            <a:prstDash val="solid"/>
          </a:ln>
        </p:spPr>
        <p:txBody>
          <a:bodyPr/>
          <a:lstStyle/>
          <a:p>
            <a:pPr algn="ctr">
              <a:defRPr sz="1875" b="1">
                <a:solidFill>
                  <a:srgbClr val="092A4A"/>
                </a:solidFill>
              </a:defRPr>
            </a:pPr>
            <a:r>
              <a:rPr sz="1875" b="1">
                <a:solidFill>
                  <a:srgbClr val="092A4A"/>
                </a:solidFill>
              </a:rPr>
              <a:t>lantern room</a:t>
            </a:r>
          </a:p>
        </p:txBody>
      </p:sp>
      <p:sp>
        <p:nvSpPr>
          <p:cNvPr id="9" name="Rectangle 8">
            <a:extLst>
              <a:ext uri="{FF2B5EF4-FFF2-40B4-BE49-F238E27FC236}">
                <a16:creationId xmlns:a16="http://schemas.microsoft.com/office/drawing/2014/main" id="{DC84B1B3-5396-46B2-86ED-0E743F9CAACD}"/>
              </a:ext>
            </a:extLst>
          </p:cNvPr>
          <p:cNvSpPr>
            <a:spLocks noGrp="1"/>
          </p:cNvSpPr>
          <p:nvPr/>
        </p:nvSpPr>
        <p:spPr>
          <a:xfrm>
            <a:off x="6715125" y="2524125"/>
            <a:ext cx="4572000" cy="400050"/>
          </a:xfrm>
          <a:prstGeom prst="rect">
            <a:avLst/>
          </a:prstGeom>
          <a:noFill/>
          <a:ln w="0">
            <a:noFill/>
            <a:prstDash val="solid"/>
          </a:ln>
        </p:spPr>
        <p:txBody>
          <a:bodyPr/>
          <a:lstStyle/>
          <a:p>
            <a:pPr algn="ctr">
              <a:defRPr sz="1575" b="0">
                <a:solidFill>
                  <a:srgbClr val="15324A"/>
                </a:solidFill>
              </a:defRPr>
            </a:pPr>
            <a:r>
              <a:rPr sz="1575" b="0">
                <a:solidFill>
                  <a:srgbClr val="15324A"/>
                </a:solidFill>
              </a:rPr>
              <a:t>the glazed room holding the lighthouse lens</a:t>
            </a:r>
          </a:p>
        </p:txBody>
      </p:sp>
      <p:sp>
        <p:nvSpPr>
          <p:cNvPr id="10" name="Rectangle: Rounded Corners 9">
            <a:extLst>
              <a:ext uri="{FF2B5EF4-FFF2-40B4-BE49-F238E27FC236}">
                <a16:creationId xmlns:a16="http://schemas.microsoft.com/office/drawing/2014/main" id="{BA0EC4B3-8A37-427C-8A69-BA1659A5BC39}"/>
              </a:ext>
            </a:extLst>
          </p:cNvPr>
          <p:cNvSpPr>
            <a:spLocks noGrp="1"/>
          </p:cNvSpPr>
          <p:nvPr/>
        </p:nvSpPr>
        <p:spPr>
          <a:xfrm>
            <a:off x="571500" y="3524250"/>
            <a:ext cx="5238750" cy="1428750"/>
          </a:xfrm>
          <a:prstGeom prst="roundRect">
            <a:avLst>
              <a:gd name="adj" fmla="val 8000"/>
            </a:avLst>
          </a:prstGeom>
          <a:solidFill>
            <a:srgbClr val="DDEFF6"/>
          </a:solidFill>
          <a:ln w="19050">
            <a:solidFill>
              <a:srgbClr val="1976A8"/>
            </a:solidFill>
            <a:prstDash val="solid"/>
          </a:ln>
        </p:spPr>
        <p:txBody>
          <a:bodyPr/>
          <a:lstStyle/>
          <a:p>
            <a:endParaRPr lang="en-GB"/>
          </a:p>
        </p:txBody>
      </p:sp>
      <p:sp>
        <p:nvSpPr>
          <p:cNvPr id="11" name="Rectangle 10">
            <a:extLst>
              <a:ext uri="{FF2B5EF4-FFF2-40B4-BE49-F238E27FC236}">
                <a16:creationId xmlns:a16="http://schemas.microsoft.com/office/drawing/2014/main" id="{6C601E7F-0A7D-420B-BE9B-470BA0FA832C}"/>
              </a:ext>
            </a:extLst>
          </p:cNvPr>
          <p:cNvSpPr>
            <a:spLocks noGrp="1"/>
          </p:cNvSpPr>
          <p:nvPr/>
        </p:nvSpPr>
        <p:spPr>
          <a:xfrm>
            <a:off x="809625" y="3762375"/>
            <a:ext cx="4762500" cy="381000"/>
          </a:xfrm>
          <a:prstGeom prst="rect">
            <a:avLst/>
          </a:prstGeom>
          <a:noFill/>
          <a:ln w="0">
            <a:noFill/>
            <a:prstDash val="solid"/>
          </a:ln>
        </p:spPr>
        <p:txBody>
          <a:bodyPr/>
          <a:lstStyle/>
          <a:p>
            <a:pPr algn="ctr">
              <a:defRPr sz="1875" b="1">
                <a:solidFill>
                  <a:srgbClr val="092A4A"/>
                </a:solidFill>
              </a:defRPr>
            </a:pPr>
            <a:r>
              <a:rPr sz="1875" b="1">
                <a:solidFill>
                  <a:srgbClr val="092A4A"/>
                </a:solidFill>
              </a:rPr>
              <a:t>personification</a:t>
            </a:r>
          </a:p>
        </p:txBody>
      </p:sp>
      <p:sp>
        <p:nvSpPr>
          <p:cNvPr id="12" name="Rectangle 11">
            <a:extLst>
              <a:ext uri="{FF2B5EF4-FFF2-40B4-BE49-F238E27FC236}">
                <a16:creationId xmlns:a16="http://schemas.microsoft.com/office/drawing/2014/main" id="{49C50901-950F-4B08-AD9A-6A16E6C08240}"/>
              </a:ext>
            </a:extLst>
          </p:cNvPr>
          <p:cNvSpPr>
            <a:spLocks noGrp="1"/>
          </p:cNvSpPr>
          <p:nvPr/>
        </p:nvSpPr>
        <p:spPr>
          <a:xfrm>
            <a:off x="904875" y="4333875"/>
            <a:ext cx="4572000" cy="400050"/>
          </a:xfrm>
          <a:prstGeom prst="rect">
            <a:avLst/>
          </a:prstGeom>
          <a:noFill/>
          <a:ln w="0">
            <a:noFill/>
            <a:prstDash val="solid"/>
          </a:ln>
        </p:spPr>
        <p:txBody>
          <a:bodyPr/>
          <a:lstStyle/>
          <a:p>
            <a:pPr algn="ctr">
              <a:defRPr sz="1575" b="0">
                <a:solidFill>
                  <a:srgbClr val="15324A"/>
                </a:solidFill>
              </a:defRPr>
            </a:pPr>
            <a:r>
              <a:rPr sz="1575" b="0">
                <a:solidFill>
                  <a:srgbClr val="15324A"/>
                </a:solidFill>
              </a:rPr>
              <a:t>human qualities given to something non-human</a:t>
            </a:r>
          </a:p>
        </p:txBody>
      </p:sp>
      <p:sp>
        <p:nvSpPr>
          <p:cNvPr id="13" name="Rectangle: Rounded Corners 12">
            <a:extLst>
              <a:ext uri="{FF2B5EF4-FFF2-40B4-BE49-F238E27FC236}">
                <a16:creationId xmlns:a16="http://schemas.microsoft.com/office/drawing/2014/main" id="{125C0516-1E09-4880-A924-B3BE1ACCE264}"/>
              </a:ext>
            </a:extLst>
          </p:cNvPr>
          <p:cNvSpPr>
            <a:spLocks noGrp="1"/>
          </p:cNvSpPr>
          <p:nvPr/>
        </p:nvSpPr>
        <p:spPr>
          <a:xfrm>
            <a:off x="6381750" y="3524250"/>
            <a:ext cx="5238750" cy="1428750"/>
          </a:xfrm>
          <a:prstGeom prst="roundRect">
            <a:avLst>
              <a:gd name="adj" fmla="val 8000"/>
            </a:avLst>
          </a:prstGeom>
          <a:solidFill>
            <a:srgbClr val="F7E9BB"/>
          </a:solidFill>
          <a:ln w="19050">
            <a:solidFill>
              <a:srgbClr val="D4A62A"/>
            </a:solidFill>
            <a:prstDash val="solid"/>
          </a:ln>
        </p:spPr>
        <p:txBody>
          <a:bodyPr/>
          <a:lstStyle/>
          <a:p>
            <a:endParaRPr lang="en-GB"/>
          </a:p>
        </p:txBody>
      </p:sp>
      <p:sp>
        <p:nvSpPr>
          <p:cNvPr id="14" name="Rectangle 13">
            <a:extLst>
              <a:ext uri="{FF2B5EF4-FFF2-40B4-BE49-F238E27FC236}">
                <a16:creationId xmlns:a16="http://schemas.microsoft.com/office/drawing/2014/main" id="{AD09A238-2C4D-4FB6-97B1-0FA33C4C1762}"/>
              </a:ext>
            </a:extLst>
          </p:cNvPr>
          <p:cNvSpPr>
            <a:spLocks noGrp="1"/>
          </p:cNvSpPr>
          <p:nvPr/>
        </p:nvSpPr>
        <p:spPr>
          <a:xfrm>
            <a:off x="6619875" y="3762375"/>
            <a:ext cx="4762500" cy="381000"/>
          </a:xfrm>
          <a:prstGeom prst="rect">
            <a:avLst/>
          </a:prstGeom>
          <a:noFill/>
          <a:ln w="0">
            <a:noFill/>
            <a:prstDash val="solid"/>
          </a:ln>
        </p:spPr>
        <p:txBody>
          <a:bodyPr/>
          <a:lstStyle/>
          <a:p>
            <a:pPr algn="ctr">
              <a:defRPr sz="1875" b="1">
                <a:solidFill>
                  <a:srgbClr val="092A4A"/>
                </a:solidFill>
              </a:defRPr>
            </a:pPr>
            <a:r>
              <a:rPr sz="1875" b="1">
                <a:solidFill>
                  <a:srgbClr val="092A4A"/>
                </a:solidFill>
              </a:rPr>
              <a:t>foreshadowing</a:t>
            </a:r>
          </a:p>
        </p:txBody>
      </p:sp>
      <p:sp>
        <p:nvSpPr>
          <p:cNvPr id="15" name="Rectangle 14">
            <a:extLst>
              <a:ext uri="{FF2B5EF4-FFF2-40B4-BE49-F238E27FC236}">
                <a16:creationId xmlns:a16="http://schemas.microsoft.com/office/drawing/2014/main" id="{19C13AB2-C005-4A58-8C08-E4FCE111036D}"/>
              </a:ext>
            </a:extLst>
          </p:cNvPr>
          <p:cNvSpPr>
            <a:spLocks noGrp="1"/>
          </p:cNvSpPr>
          <p:nvPr/>
        </p:nvSpPr>
        <p:spPr>
          <a:xfrm>
            <a:off x="6715125" y="4333875"/>
            <a:ext cx="4572000" cy="400050"/>
          </a:xfrm>
          <a:prstGeom prst="rect">
            <a:avLst/>
          </a:prstGeom>
          <a:noFill/>
          <a:ln w="0">
            <a:noFill/>
            <a:prstDash val="solid"/>
          </a:ln>
        </p:spPr>
        <p:txBody>
          <a:bodyPr/>
          <a:lstStyle/>
          <a:p>
            <a:pPr algn="ctr">
              <a:defRPr sz="1575" b="0">
                <a:solidFill>
                  <a:srgbClr val="15324A"/>
                </a:solidFill>
              </a:defRPr>
            </a:pPr>
            <a:r>
              <a:rPr sz="1575" b="0">
                <a:solidFill>
                  <a:srgbClr val="15324A"/>
                </a:solidFill>
              </a:rPr>
              <a:t>a hint of what may happen later</a:t>
            </a:r>
          </a:p>
        </p:txBody>
      </p:sp>
      <p:sp>
        <p:nvSpPr>
          <p:cNvPr id="16" name="Rectangle 15">
            <a:extLst>
              <a:ext uri="{FF2B5EF4-FFF2-40B4-BE49-F238E27FC236}">
                <a16:creationId xmlns:a16="http://schemas.microsoft.com/office/drawing/2014/main" id="{10ADE558-0169-4928-9E79-8809F610E1ED}"/>
              </a:ext>
            </a:extLst>
          </p:cNvPr>
          <p:cNvSpPr>
            <a:spLocks noGrp="1"/>
          </p:cNvSpPr>
          <p:nvPr/>
        </p:nvSpPr>
        <p:spPr>
          <a:xfrm>
            <a:off x="2619375" y="5619750"/>
            <a:ext cx="6953250" cy="361950"/>
          </a:xfrm>
          <a:prstGeom prst="rect">
            <a:avLst/>
          </a:prstGeom>
          <a:noFill/>
          <a:ln w="0">
            <a:noFill/>
            <a:prstDash val="solid"/>
          </a:ln>
        </p:spPr>
        <p:txBody>
          <a:bodyPr/>
          <a:lstStyle/>
          <a:p>
            <a:pPr algn="ctr">
              <a:defRPr sz="1725" b="1">
                <a:solidFill>
                  <a:srgbClr val="2E7D6D"/>
                </a:solidFill>
              </a:defRPr>
            </a:pPr>
            <a:r>
              <a:rPr sz="1725" b="1">
                <a:solidFill>
                  <a:srgbClr val="2E7D6D"/>
                </a:solidFill>
              </a:rPr>
              <a:t>Use each word in a new sentence linked to the lighthouse.</a:t>
            </a:r>
          </a:p>
        </p:txBody>
      </p:sp>
      <p:sp>
        <p:nvSpPr>
          <p:cNvPr id="17" name="Rectangle 16">
            <a:extLst>
              <a:ext uri="{FF2B5EF4-FFF2-40B4-BE49-F238E27FC236}">
                <a16:creationId xmlns:a16="http://schemas.microsoft.com/office/drawing/2014/main" id="{2B7E69B2-B4E7-4657-9B1C-20FD4C18E7D2}"/>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18" name="Rectangle 17">
            <a:extLst>
              <a:ext uri="{FF2B5EF4-FFF2-40B4-BE49-F238E27FC236}">
                <a16:creationId xmlns:a16="http://schemas.microsoft.com/office/drawing/2014/main" id="{36DDFB7E-698E-4A3A-AE2A-D6CA094D16F0}"/>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6</a:t>
            </a:r>
          </a:p>
        </p:txBody>
      </p:sp>
    </p:spTree>
    <p:extLst>
      <p:ext uri="{BB962C8B-B14F-4D97-AF65-F5344CB8AC3E}">
        <p14:creationId xmlns:p14="http://schemas.microsoft.com/office/powerpoint/2010/main" val="434026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DEFF6"/>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24AF18E-5EF7-481A-9959-51802105976C}"/>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120-MINUTE SAMPLE SESSION • KS3–KS4</a:t>
            </a:r>
          </a:p>
        </p:txBody>
      </p:sp>
      <p:sp>
        <p:nvSpPr>
          <p:cNvPr id="2" name="Rectangle 1">
            <a:extLst>
              <a:ext uri="{FF2B5EF4-FFF2-40B4-BE49-F238E27FC236}">
                <a16:creationId xmlns:a16="http://schemas.microsoft.com/office/drawing/2014/main" id="{BA72EE15-0B26-432D-ACFB-3A61EAC4CD34}"/>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How writers create atmosphere</a:t>
            </a:r>
          </a:p>
        </p:txBody>
      </p:sp>
      <p:sp>
        <p:nvSpPr>
          <p:cNvPr id="3" name="Rectangle 2">
            <a:extLst>
              <a:ext uri="{FF2B5EF4-FFF2-40B4-BE49-F238E27FC236}">
                <a16:creationId xmlns:a16="http://schemas.microsoft.com/office/drawing/2014/main" id="{CBDBED8B-791D-4E60-9246-33AFC803FA2C}"/>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CF28B1A0-62D4-4D8C-B231-A4216924CCF5}"/>
              </a:ext>
            </a:extLst>
          </p:cNvPr>
          <p:cNvSpPr>
            <a:spLocks noGrp="1"/>
          </p:cNvSpPr>
          <p:nvPr/>
        </p:nvSpPr>
        <p:spPr>
          <a:xfrm>
            <a:off x="523875" y="1809750"/>
            <a:ext cx="2619375" cy="2857500"/>
          </a:xfrm>
          <a:prstGeom prst="roundRect">
            <a:avLst>
              <a:gd name="adj" fmla="val 4364"/>
            </a:avLst>
          </a:prstGeom>
          <a:solidFill>
            <a:srgbClr val="FFFFFF"/>
          </a:solidFill>
          <a:ln w="19050">
            <a:solidFill>
              <a:srgbClr val="1976A8"/>
            </a:solidFill>
            <a:prstDash val="solid"/>
          </a:ln>
        </p:spPr>
        <p:txBody>
          <a:bodyPr/>
          <a:lstStyle/>
          <a:p>
            <a:endParaRPr lang="en-GB"/>
          </a:p>
        </p:txBody>
      </p:sp>
      <p:sp>
        <p:nvSpPr>
          <p:cNvPr id="5" name="Rectangle 4">
            <a:extLst>
              <a:ext uri="{FF2B5EF4-FFF2-40B4-BE49-F238E27FC236}">
                <a16:creationId xmlns:a16="http://schemas.microsoft.com/office/drawing/2014/main" id="{8DBBD9F3-8463-4B0B-A6C2-B9473D81C220}"/>
              </a:ext>
            </a:extLst>
          </p:cNvPr>
          <p:cNvSpPr>
            <a:spLocks noGrp="1"/>
          </p:cNvSpPr>
          <p:nvPr/>
        </p:nvSpPr>
        <p:spPr>
          <a:xfrm>
            <a:off x="714375" y="2095500"/>
            <a:ext cx="2238375" cy="428625"/>
          </a:xfrm>
          <a:prstGeom prst="rect">
            <a:avLst/>
          </a:prstGeom>
          <a:noFill/>
          <a:ln w="0">
            <a:noFill/>
            <a:prstDash val="solid"/>
          </a:ln>
        </p:spPr>
        <p:txBody>
          <a:bodyPr/>
          <a:lstStyle/>
          <a:p>
            <a:pPr algn="ctr">
              <a:defRPr sz="1650" b="1">
                <a:solidFill>
                  <a:srgbClr val="092A4A"/>
                </a:solidFill>
              </a:defRPr>
            </a:pPr>
            <a:r>
              <a:rPr sz="1650" b="1">
                <a:solidFill>
                  <a:srgbClr val="092A4A"/>
                </a:solidFill>
              </a:rPr>
              <a:t>PERSONIFICATION</a:t>
            </a:r>
          </a:p>
        </p:txBody>
      </p:sp>
      <p:sp>
        <p:nvSpPr>
          <p:cNvPr id="6" name="Rectangle 5">
            <a:extLst>
              <a:ext uri="{FF2B5EF4-FFF2-40B4-BE49-F238E27FC236}">
                <a16:creationId xmlns:a16="http://schemas.microsoft.com/office/drawing/2014/main" id="{E07AC4AA-84F0-443B-BEAD-E17177E08672}"/>
              </a:ext>
            </a:extLst>
          </p:cNvPr>
          <p:cNvSpPr>
            <a:spLocks noGrp="1"/>
          </p:cNvSpPr>
          <p:nvPr/>
        </p:nvSpPr>
        <p:spPr>
          <a:xfrm>
            <a:off x="762000" y="3000375"/>
            <a:ext cx="2143125" cy="1047750"/>
          </a:xfrm>
          <a:prstGeom prst="rect">
            <a:avLst/>
          </a:prstGeom>
          <a:noFill/>
          <a:ln w="0">
            <a:noFill/>
            <a:prstDash val="solid"/>
          </a:ln>
        </p:spPr>
        <p:txBody>
          <a:bodyPr/>
          <a:lstStyle/>
          <a:p>
            <a:pPr algn="ctr">
              <a:defRPr sz="1575" b="0">
                <a:solidFill>
                  <a:srgbClr val="15324A"/>
                </a:solidFill>
              </a:defRPr>
            </a:pPr>
            <a:r>
              <a:rPr sz="1575" b="0">
                <a:solidFill>
                  <a:srgbClr val="15324A"/>
                </a:solidFill>
              </a:rPr>
              <a:t>the lighthouse had forgotten the sea</a:t>
            </a:r>
          </a:p>
        </p:txBody>
      </p:sp>
      <p:sp>
        <p:nvSpPr>
          <p:cNvPr id="7" name="Rectangle: Rounded Corners 6">
            <a:extLst>
              <a:ext uri="{FF2B5EF4-FFF2-40B4-BE49-F238E27FC236}">
                <a16:creationId xmlns:a16="http://schemas.microsoft.com/office/drawing/2014/main" id="{D861A9F6-52F3-4DCE-865B-27C988A418A4}"/>
              </a:ext>
            </a:extLst>
          </p:cNvPr>
          <p:cNvSpPr>
            <a:spLocks noGrp="1"/>
          </p:cNvSpPr>
          <p:nvPr/>
        </p:nvSpPr>
        <p:spPr>
          <a:xfrm>
            <a:off x="3429000" y="1809750"/>
            <a:ext cx="2619375" cy="2857500"/>
          </a:xfrm>
          <a:prstGeom prst="roundRect">
            <a:avLst>
              <a:gd name="adj" fmla="val 4364"/>
            </a:avLst>
          </a:prstGeom>
          <a:solidFill>
            <a:srgbClr val="F7E9BB"/>
          </a:solidFill>
          <a:ln w="19050">
            <a:solidFill>
              <a:srgbClr val="D4A62A"/>
            </a:solidFill>
            <a:prstDash val="solid"/>
          </a:ln>
        </p:spPr>
        <p:txBody>
          <a:bodyPr/>
          <a:lstStyle/>
          <a:p>
            <a:endParaRPr lang="en-GB"/>
          </a:p>
        </p:txBody>
      </p:sp>
      <p:sp>
        <p:nvSpPr>
          <p:cNvPr id="8" name="Rectangle 7">
            <a:extLst>
              <a:ext uri="{FF2B5EF4-FFF2-40B4-BE49-F238E27FC236}">
                <a16:creationId xmlns:a16="http://schemas.microsoft.com/office/drawing/2014/main" id="{71F38F29-3D8F-43D5-9028-94EA4D40F55E}"/>
              </a:ext>
            </a:extLst>
          </p:cNvPr>
          <p:cNvSpPr>
            <a:spLocks noGrp="1"/>
          </p:cNvSpPr>
          <p:nvPr/>
        </p:nvSpPr>
        <p:spPr>
          <a:xfrm>
            <a:off x="3619500" y="2095500"/>
            <a:ext cx="2238375" cy="428625"/>
          </a:xfrm>
          <a:prstGeom prst="rect">
            <a:avLst/>
          </a:prstGeom>
          <a:noFill/>
          <a:ln w="0">
            <a:noFill/>
            <a:prstDash val="solid"/>
          </a:ln>
        </p:spPr>
        <p:txBody>
          <a:bodyPr/>
          <a:lstStyle/>
          <a:p>
            <a:pPr algn="ctr">
              <a:defRPr sz="1650" b="1">
                <a:solidFill>
                  <a:srgbClr val="092A4A"/>
                </a:solidFill>
              </a:defRPr>
            </a:pPr>
            <a:r>
              <a:rPr sz="1650" b="1">
                <a:solidFill>
                  <a:srgbClr val="092A4A"/>
                </a:solidFill>
              </a:rPr>
              <a:t>SENTENCE CONTROL</a:t>
            </a:r>
          </a:p>
        </p:txBody>
      </p:sp>
      <p:sp>
        <p:nvSpPr>
          <p:cNvPr id="9" name="Rectangle 8">
            <a:extLst>
              <a:ext uri="{FF2B5EF4-FFF2-40B4-BE49-F238E27FC236}">
                <a16:creationId xmlns:a16="http://schemas.microsoft.com/office/drawing/2014/main" id="{A020F2B0-4D3B-42C2-A31B-7E517B7D255C}"/>
              </a:ext>
            </a:extLst>
          </p:cNvPr>
          <p:cNvSpPr>
            <a:spLocks noGrp="1"/>
          </p:cNvSpPr>
          <p:nvPr/>
        </p:nvSpPr>
        <p:spPr>
          <a:xfrm>
            <a:off x="3667125" y="3000375"/>
            <a:ext cx="2143125" cy="1047750"/>
          </a:xfrm>
          <a:prstGeom prst="rect">
            <a:avLst/>
          </a:prstGeom>
          <a:noFill/>
          <a:ln w="0">
            <a:noFill/>
            <a:prstDash val="solid"/>
          </a:ln>
        </p:spPr>
        <p:txBody>
          <a:bodyPr/>
          <a:lstStyle/>
          <a:p>
            <a:pPr algn="ctr">
              <a:defRPr sz="1575" b="0">
                <a:solidFill>
                  <a:srgbClr val="15324A"/>
                </a:solidFill>
              </a:defRPr>
            </a:pPr>
            <a:r>
              <a:rPr sz="1575" b="0">
                <a:solidFill>
                  <a:srgbClr val="15324A"/>
                </a:solidFill>
              </a:rPr>
              <a:t>short final clause creates impact</a:t>
            </a:r>
          </a:p>
        </p:txBody>
      </p:sp>
      <p:sp>
        <p:nvSpPr>
          <p:cNvPr id="10" name="Rectangle: Rounded Corners 9">
            <a:extLst>
              <a:ext uri="{FF2B5EF4-FFF2-40B4-BE49-F238E27FC236}">
                <a16:creationId xmlns:a16="http://schemas.microsoft.com/office/drawing/2014/main" id="{4F4774E3-542A-46E3-A17A-CC0688DF06DF}"/>
              </a:ext>
            </a:extLst>
          </p:cNvPr>
          <p:cNvSpPr>
            <a:spLocks noGrp="1"/>
          </p:cNvSpPr>
          <p:nvPr/>
        </p:nvSpPr>
        <p:spPr>
          <a:xfrm>
            <a:off x="6334125" y="1809750"/>
            <a:ext cx="2619375" cy="2857500"/>
          </a:xfrm>
          <a:prstGeom prst="roundRect">
            <a:avLst>
              <a:gd name="adj" fmla="val 4364"/>
            </a:avLst>
          </a:prstGeom>
          <a:solidFill>
            <a:srgbClr val="FFFFFF"/>
          </a:solidFill>
          <a:ln w="19050">
            <a:solidFill>
              <a:srgbClr val="1976A8"/>
            </a:solidFill>
            <a:prstDash val="solid"/>
          </a:ln>
        </p:spPr>
        <p:txBody>
          <a:bodyPr/>
          <a:lstStyle/>
          <a:p>
            <a:endParaRPr lang="en-GB"/>
          </a:p>
        </p:txBody>
      </p:sp>
      <p:sp>
        <p:nvSpPr>
          <p:cNvPr id="11" name="Rectangle 10">
            <a:extLst>
              <a:ext uri="{FF2B5EF4-FFF2-40B4-BE49-F238E27FC236}">
                <a16:creationId xmlns:a16="http://schemas.microsoft.com/office/drawing/2014/main" id="{6C32BC4B-29C2-4CCD-B624-EB203F7DA9AB}"/>
              </a:ext>
            </a:extLst>
          </p:cNvPr>
          <p:cNvSpPr>
            <a:spLocks noGrp="1"/>
          </p:cNvSpPr>
          <p:nvPr/>
        </p:nvSpPr>
        <p:spPr>
          <a:xfrm>
            <a:off x="6524625" y="2095500"/>
            <a:ext cx="2238375" cy="428625"/>
          </a:xfrm>
          <a:prstGeom prst="rect">
            <a:avLst/>
          </a:prstGeom>
          <a:noFill/>
          <a:ln w="0">
            <a:noFill/>
            <a:prstDash val="solid"/>
          </a:ln>
        </p:spPr>
        <p:txBody>
          <a:bodyPr/>
          <a:lstStyle/>
          <a:p>
            <a:pPr algn="ctr">
              <a:defRPr sz="1650" b="1">
                <a:solidFill>
                  <a:srgbClr val="092A4A"/>
                </a:solidFill>
              </a:defRPr>
            </a:pPr>
            <a:r>
              <a:rPr sz="1650" b="1">
                <a:solidFill>
                  <a:srgbClr val="092A4A"/>
                </a:solidFill>
              </a:rPr>
              <a:t>MOTIF</a:t>
            </a:r>
          </a:p>
        </p:txBody>
      </p:sp>
      <p:sp>
        <p:nvSpPr>
          <p:cNvPr id="12" name="Rectangle 11">
            <a:extLst>
              <a:ext uri="{FF2B5EF4-FFF2-40B4-BE49-F238E27FC236}">
                <a16:creationId xmlns:a16="http://schemas.microsoft.com/office/drawing/2014/main" id="{2DD1023F-7692-4512-B9A4-8D211B30C176}"/>
              </a:ext>
            </a:extLst>
          </p:cNvPr>
          <p:cNvSpPr>
            <a:spLocks noGrp="1"/>
          </p:cNvSpPr>
          <p:nvPr/>
        </p:nvSpPr>
        <p:spPr>
          <a:xfrm>
            <a:off x="6572250" y="3000375"/>
            <a:ext cx="2143125" cy="1047750"/>
          </a:xfrm>
          <a:prstGeom prst="rect">
            <a:avLst/>
          </a:prstGeom>
          <a:noFill/>
          <a:ln w="0">
            <a:noFill/>
            <a:prstDash val="solid"/>
          </a:ln>
        </p:spPr>
        <p:txBody>
          <a:bodyPr/>
          <a:lstStyle/>
          <a:p>
            <a:pPr algn="ctr">
              <a:defRPr sz="1575" b="0">
                <a:solidFill>
                  <a:srgbClr val="15324A"/>
                </a:solidFill>
              </a:defRPr>
            </a:pPr>
            <a:r>
              <a:rPr sz="1575" b="0">
                <a:solidFill>
                  <a:srgbClr val="15324A"/>
                </a:solidFill>
              </a:rPr>
              <a:t>light, darkness and time recur</a:t>
            </a:r>
          </a:p>
        </p:txBody>
      </p:sp>
      <p:sp>
        <p:nvSpPr>
          <p:cNvPr id="13" name="Rectangle: Rounded Corners 12">
            <a:extLst>
              <a:ext uri="{FF2B5EF4-FFF2-40B4-BE49-F238E27FC236}">
                <a16:creationId xmlns:a16="http://schemas.microsoft.com/office/drawing/2014/main" id="{B5D57FC9-452B-464F-AF6C-F7DF27F614EE}"/>
              </a:ext>
            </a:extLst>
          </p:cNvPr>
          <p:cNvSpPr>
            <a:spLocks noGrp="1"/>
          </p:cNvSpPr>
          <p:nvPr/>
        </p:nvSpPr>
        <p:spPr>
          <a:xfrm>
            <a:off x="9239250" y="1809750"/>
            <a:ext cx="2619375" cy="2857500"/>
          </a:xfrm>
          <a:prstGeom prst="roundRect">
            <a:avLst>
              <a:gd name="adj" fmla="val 4364"/>
            </a:avLst>
          </a:prstGeom>
          <a:solidFill>
            <a:srgbClr val="F7E9BB"/>
          </a:solidFill>
          <a:ln w="19050">
            <a:solidFill>
              <a:srgbClr val="D4A62A"/>
            </a:solidFill>
            <a:prstDash val="solid"/>
          </a:ln>
        </p:spPr>
        <p:txBody>
          <a:bodyPr/>
          <a:lstStyle/>
          <a:p>
            <a:endParaRPr lang="en-GB"/>
          </a:p>
        </p:txBody>
      </p:sp>
      <p:sp>
        <p:nvSpPr>
          <p:cNvPr id="14" name="Rectangle 13">
            <a:extLst>
              <a:ext uri="{FF2B5EF4-FFF2-40B4-BE49-F238E27FC236}">
                <a16:creationId xmlns:a16="http://schemas.microsoft.com/office/drawing/2014/main" id="{F7127F17-3C01-4157-A7A7-7786C1CCE2E6}"/>
              </a:ext>
            </a:extLst>
          </p:cNvPr>
          <p:cNvSpPr>
            <a:spLocks noGrp="1"/>
          </p:cNvSpPr>
          <p:nvPr/>
        </p:nvSpPr>
        <p:spPr>
          <a:xfrm>
            <a:off x="9429750" y="2095500"/>
            <a:ext cx="2238375" cy="428625"/>
          </a:xfrm>
          <a:prstGeom prst="rect">
            <a:avLst/>
          </a:prstGeom>
          <a:noFill/>
          <a:ln w="0">
            <a:noFill/>
            <a:prstDash val="solid"/>
          </a:ln>
        </p:spPr>
        <p:txBody>
          <a:bodyPr/>
          <a:lstStyle/>
          <a:p>
            <a:pPr algn="ctr">
              <a:defRPr sz="1650" b="1">
                <a:solidFill>
                  <a:srgbClr val="092A4A"/>
                </a:solidFill>
              </a:defRPr>
            </a:pPr>
            <a:r>
              <a:rPr sz="1650" b="1">
                <a:solidFill>
                  <a:srgbClr val="092A4A"/>
                </a:solidFill>
              </a:rPr>
              <a:t>WITHHELD INFORMATION</a:t>
            </a:r>
          </a:p>
        </p:txBody>
      </p:sp>
      <p:sp>
        <p:nvSpPr>
          <p:cNvPr id="15" name="Rectangle 14">
            <a:extLst>
              <a:ext uri="{FF2B5EF4-FFF2-40B4-BE49-F238E27FC236}">
                <a16:creationId xmlns:a16="http://schemas.microsoft.com/office/drawing/2014/main" id="{BBBB1285-682F-42BA-86BE-CB8B980E21B5}"/>
              </a:ext>
            </a:extLst>
          </p:cNvPr>
          <p:cNvSpPr>
            <a:spLocks noGrp="1"/>
          </p:cNvSpPr>
          <p:nvPr/>
        </p:nvSpPr>
        <p:spPr>
          <a:xfrm>
            <a:off x="9477375" y="3000375"/>
            <a:ext cx="2143125" cy="1047750"/>
          </a:xfrm>
          <a:prstGeom prst="rect">
            <a:avLst/>
          </a:prstGeom>
          <a:noFill/>
          <a:ln w="0">
            <a:noFill/>
            <a:prstDash val="solid"/>
          </a:ln>
        </p:spPr>
        <p:txBody>
          <a:bodyPr/>
          <a:lstStyle/>
          <a:p>
            <a:pPr algn="ctr">
              <a:defRPr sz="1575" b="0">
                <a:solidFill>
                  <a:srgbClr val="15324A"/>
                </a:solidFill>
              </a:defRPr>
            </a:pPr>
            <a:r>
              <a:rPr sz="1575" b="0">
                <a:solidFill>
                  <a:srgbClr val="15324A"/>
                </a:solidFill>
              </a:rPr>
              <a:t>the broken entry delays explanation</a:t>
            </a:r>
          </a:p>
        </p:txBody>
      </p:sp>
      <p:sp>
        <p:nvSpPr>
          <p:cNvPr id="16" name="Rectangle 15">
            <a:extLst>
              <a:ext uri="{FF2B5EF4-FFF2-40B4-BE49-F238E27FC236}">
                <a16:creationId xmlns:a16="http://schemas.microsoft.com/office/drawing/2014/main" id="{05169B3E-F327-4699-880C-00CEE541A01F}"/>
              </a:ext>
            </a:extLst>
          </p:cNvPr>
          <p:cNvSpPr>
            <a:spLocks noGrp="1"/>
          </p:cNvSpPr>
          <p:nvPr/>
        </p:nvSpPr>
        <p:spPr>
          <a:xfrm>
            <a:off x="2857500" y="5429250"/>
            <a:ext cx="6477000" cy="381000"/>
          </a:xfrm>
          <a:prstGeom prst="rect">
            <a:avLst/>
          </a:prstGeom>
          <a:noFill/>
          <a:ln w="0">
            <a:noFill/>
            <a:prstDash val="solid"/>
          </a:ln>
        </p:spPr>
        <p:txBody>
          <a:bodyPr/>
          <a:lstStyle/>
          <a:p>
            <a:pPr algn="ctr">
              <a:defRPr sz="1800" b="1">
                <a:solidFill>
                  <a:srgbClr val="2E7D6D"/>
                </a:solidFill>
              </a:defRPr>
            </a:pPr>
            <a:r>
              <a:rPr sz="1800" b="1">
                <a:solidFill>
                  <a:srgbClr val="2E7D6D"/>
                </a:solidFill>
              </a:rPr>
              <a:t>Which method creates the strongest effect? Explain.</a:t>
            </a:r>
          </a:p>
        </p:txBody>
      </p:sp>
      <p:sp>
        <p:nvSpPr>
          <p:cNvPr id="17" name="Rectangle 16">
            <a:extLst>
              <a:ext uri="{FF2B5EF4-FFF2-40B4-BE49-F238E27FC236}">
                <a16:creationId xmlns:a16="http://schemas.microsoft.com/office/drawing/2014/main" id="{0A545A7E-3E05-470B-859D-2768844C4867}"/>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18" name="Rectangle 17">
            <a:extLst>
              <a:ext uri="{FF2B5EF4-FFF2-40B4-BE49-F238E27FC236}">
                <a16:creationId xmlns:a16="http://schemas.microsoft.com/office/drawing/2014/main" id="{1175485B-5AD8-4005-9731-98F8D1666319}"/>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7</a:t>
            </a:r>
          </a:p>
        </p:txBody>
      </p:sp>
    </p:spTree>
    <p:extLst>
      <p:ext uri="{BB962C8B-B14F-4D97-AF65-F5344CB8AC3E}">
        <p14:creationId xmlns:p14="http://schemas.microsoft.com/office/powerpoint/2010/main" val="212313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92A4A"/>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E064234-1298-4B57-A6E1-C0A07ED41D6E}"/>
              </a:ext>
            </a:extLst>
          </p:cNvPr>
          <p:cNvSpPr>
            <a:spLocks noGrp="1"/>
          </p:cNvSpPr>
          <p:nvPr/>
        </p:nvSpPr>
        <p:spPr>
          <a:xfrm>
            <a:off x="666750" y="476250"/>
            <a:ext cx="10858500" cy="266700"/>
          </a:xfrm>
          <a:prstGeom prst="rect">
            <a:avLst/>
          </a:prstGeom>
          <a:noFill/>
          <a:ln w="0">
            <a:noFill/>
            <a:prstDash val="solid"/>
          </a:ln>
        </p:spPr>
        <p:txBody>
          <a:bodyPr/>
          <a:lstStyle/>
          <a:p>
            <a:pPr algn="ctr">
              <a:defRPr sz="1275" b="1">
                <a:solidFill>
                  <a:srgbClr val="D4A62A"/>
                </a:solidFill>
              </a:defRPr>
            </a:pPr>
            <a:r>
              <a:rPr sz="1275" b="1">
                <a:solidFill>
                  <a:srgbClr val="D4A62A"/>
                </a:solidFill>
              </a:rPr>
              <a:t>WRITER’S MODEL</a:t>
            </a:r>
          </a:p>
        </p:txBody>
      </p:sp>
      <p:sp>
        <p:nvSpPr>
          <p:cNvPr id="2" name="Rectangle 1">
            <a:extLst>
              <a:ext uri="{FF2B5EF4-FFF2-40B4-BE49-F238E27FC236}">
                <a16:creationId xmlns:a16="http://schemas.microsoft.com/office/drawing/2014/main" id="{60B852DC-34F1-41B6-83D0-58760E9BD815}"/>
              </a:ext>
            </a:extLst>
          </p:cNvPr>
          <p:cNvSpPr>
            <a:spLocks noGrp="1"/>
          </p:cNvSpPr>
          <p:nvPr/>
        </p:nvSpPr>
        <p:spPr>
          <a:xfrm>
            <a:off x="1143000" y="1095375"/>
            <a:ext cx="9906000" cy="523875"/>
          </a:xfrm>
          <a:prstGeom prst="rect">
            <a:avLst/>
          </a:prstGeom>
          <a:noFill/>
          <a:ln w="0">
            <a:noFill/>
            <a:prstDash val="solid"/>
          </a:ln>
        </p:spPr>
        <p:txBody>
          <a:bodyPr/>
          <a:lstStyle/>
          <a:p>
            <a:pPr algn="ctr">
              <a:defRPr sz="2700" b="1">
                <a:solidFill>
                  <a:srgbClr val="FFFFFF"/>
                </a:solidFill>
              </a:defRPr>
            </a:pPr>
            <a:r>
              <a:rPr sz="2700" b="1">
                <a:solidFill>
                  <a:srgbClr val="FFFFFF"/>
                </a:solidFill>
              </a:rPr>
              <a:t>Notice how detail and sentence control work together</a:t>
            </a:r>
          </a:p>
        </p:txBody>
      </p:sp>
      <p:sp>
        <p:nvSpPr>
          <p:cNvPr id="3" name="Rectangle: Rounded Corners 2">
            <a:extLst>
              <a:ext uri="{FF2B5EF4-FFF2-40B4-BE49-F238E27FC236}">
                <a16:creationId xmlns:a16="http://schemas.microsoft.com/office/drawing/2014/main" id="{96F0E0D8-5E2F-4249-B388-B32D85048A48}"/>
              </a:ext>
            </a:extLst>
          </p:cNvPr>
          <p:cNvSpPr>
            <a:spLocks noGrp="1"/>
          </p:cNvSpPr>
          <p:nvPr/>
        </p:nvSpPr>
        <p:spPr>
          <a:xfrm>
            <a:off x="1381125" y="2190750"/>
            <a:ext cx="9429750" cy="2000250"/>
          </a:xfrm>
          <a:prstGeom prst="roundRect">
            <a:avLst>
              <a:gd name="adj" fmla="val 5714"/>
            </a:avLst>
          </a:prstGeom>
          <a:solidFill>
            <a:srgbClr val="123E61"/>
          </a:solidFill>
          <a:ln w="19050">
            <a:solidFill>
              <a:srgbClr val="D4A62A"/>
            </a:solidFill>
            <a:prstDash val="solid"/>
          </a:ln>
        </p:spPr>
        <p:txBody>
          <a:bodyPr/>
          <a:lstStyle/>
          <a:p>
            <a:endParaRPr lang="en-GB"/>
          </a:p>
        </p:txBody>
      </p:sp>
      <p:sp>
        <p:nvSpPr>
          <p:cNvPr id="4" name="Rectangle 3">
            <a:extLst>
              <a:ext uri="{FF2B5EF4-FFF2-40B4-BE49-F238E27FC236}">
                <a16:creationId xmlns:a16="http://schemas.microsoft.com/office/drawing/2014/main" id="{860EB8F0-AADF-4772-BF16-A1D34F486689}"/>
              </a:ext>
            </a:extLst>
          </p:cNvPr>
          <p:cNvSpPr>
            <a:spLocks noGrp="1"/>
          </p:cNvSpPr>
          <p:nvPr/>
        </p:nvSpPr>
        <p:spPr>
          <a:xfrm>
            <a:off x="1857375" y="2571750"/>
            <a:ext cx="8477250" cy="1190625"/>
          </a:xfrm>
          <a:prstGeom prst="rect">
            <a:avLst/>
          </a:prstGeom>
          <a:noFill/>
          <a:ln w="0">
            <a:noFill/>
            <a:prstDash val="solid"/>
          </a:ln>
        </p:spPr>
        <p:txBody>
          <a:bodyPr/>
          <a:lstStyle/>
          <a:p>
            <a:pPr algn="ctr">
              <a:defRPr sz="2025" b="1">
                <a:solidFill>
                  <a:srgbClr val="FFF8EA"/>
                </a:solidFill>
              </a:defRPr>
            </a:pPr>
            <a:r>
              <a:rPr sz="2025" b="1">
                <a:solidFill>
                  <a:srgbClr val="FFF8EA"/>
                </a:solidFill>
              </a:rPr>
              <a:t>The tower watched the storm gather. Below, the sea worried at the cliff, tearing loose fragments of the path. Arun lifted the salt-stiffened page. One line remained legible. Behind him, the dead clock began to tick.</a:t>
            </a:r>
          </a:p>
        </p:txBody>
      </p:sp>
      <p:sp>
        <p:nvSpPr>
          <p:cNvPr id="5" name="Rectangle 4">
            <a:extLst>
              <a:ext uri="{FF2B5EF4-FFF2-40B4-BE49-F238E27FC236}">
                <a16:creationId xmlns:a16="http://schemas.microsoft.com/office/drawing/2014/main" id="{0DDEC8BA-CF27-4C78-8F29-F6A18588BBD3}"/>
              </a:ext>
            </a:extLst>
          </p:cNvPr>
          <p:cNvSpPr>
            <a:spLocks noGrp="1"/>
          </p:cNvSpPr>
          <p:nvPr/>
        </p:nvSpPr>
        <p:spPr>
          <a:xfrm>
            <a:off x="1714500" y="4857750"/>
            <a:ext cx="8763000" cy="400050"/>
          </a:xfrm>
          <a:prstGeom prst="rect">
            <a:avLst/>
          </a:prstGeom>
          <a:noFill/>
          <a:ln w="0">
            <a:noFill/>
            <a:prstDash val="solid"/>
          </a:ln>
        </p:spPr>
        <p:txBody>
          <a:bodyPr/>
          <a:lstStyle/>
          <a:p>
            <a:pPr algn="ctr">
              <a:defRPr sz="1725" b="1">
                <a:solidFill>
                  <a:srgbClr val="D4A62A"/>
                </a:solidFill>
              </a:defRPr>
            </a:pPr>
            <a:r>
              <a:rPr sz="1725" b="1">
                <a:solidFill>
                  <a:srgbClr val="D4A62A"/>
                </a:solidFill>
              </a:rPr>
              <a:t>Underline one image • circle one precise verb • mark a sentence shift</a:t>
            </a:r>
          </a:p>
        </p:txBody>
      </p:sp>
      <p:sp>
        <p:nvSpPr>
          <p:cNvPr id="6" name="Rectangle 5">
            <a:extLst>
              <a:ext uri="{FF2B5EF4-FFF2-40B4-BE49-F238E27FC236}">
                <a16:creationId xmlns:a16="http://schemas.microsoft.com/office/drawing/2014/main" id="{7045646B-12F4-43FA-B2AD-C8C9176D796D}"/>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7" name="Rectangle 6">
            <a:extLst>
              <a:ext uri="{FF2B5EF4-FFF2-40B4-BE49-F238E27FC236}">
                <a16:creationId xmlns:a16="http://schemas.microsoft.com/office/drawing/2014/main" id="{7B414CE1-9007-4507-BF3B-1A881633BCEF}"/>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8</a:t>
            </a:r>
          </a:p>
        </p:txBody>
      </p:sp>
    </p:spTree>
    <p:extLst>
      <p:ext uri="{BB962C8B-B14F-4D97-AF65-F5344CB8AC3E}">
        <p14:creationId xmlns:p14="http://schemas.microsoft.com/office/powerpoint/2010/main" val="1038179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4FD6F91-A63F-485F-9328-F6A04A4C323B}"/>
              </a:ext>
            </a:extLst>
          </p:cNvPr>
          <p:cNvSpPr>
            <a:spLocks noGrp="1"/>
          </p:cNvSpPr>
          <p:nvPr/>
        </p:nvSpPr>
        <p:spPr>
          <a:xfrm>
            <a:off x="590550" y="323850"/>
            <a:ext cx="7239000" cy="266700"/>
          </a:xfrm>
          <a:prstGeom prst="rect">
            <a:avLst/>
          </a:prstGeom>
          <a:noFill/>
          <a:ln w="0">
            <a:noFill/>
            <a:prstDash val="solid"/>
          </a:ln>
        </p:spPr>
        <p:txBody>
          <a:bodyPr/>
          <a:lstStyle/>
          <a:p>
            <a:pPr algn="l">
              <a:defRPr sz="1200" b="1">
                <a:solidFill>
                  <a:srgbClr val="D4A62A"/>
                </a:solidFill>
              </a:defRPr>
            </a:pPr>
            <a:r>
              <a:rPr sz="1200" b="1">
                <a:solidFill>
                  <a:srgbClr val="D4A62A"/>
                </a:solidFill>
              </a:rPr>
              <a:t>120-MINUTE SAMPLE SESSION • KS3–KS4</a:t>
            </a:r>
          </a:p>
        </p:txBody>
      </p:sp>
      <p:sp>
        <p:nvSpPr>
          <p:cNvPr id="2" name="Rectangle 1">
            <a:extLst>
              <a:ext uri="{FF2B5EF4-FFF2-40B4-BE49-F238E27FC236}">
                <a16:creationId xmlns:a16="http://schemas.microsoft.com/office/drawing/2014/main" id="{57699179-38E7-4F91-8E63-50672A6A90E1}"/>
              </a:ext>
            </a:extLst>
          </p:cNvPr>
          <p:cNvSpPr>
            <a:spLocks noGrp="1"/>
          </p:cNvSpPr>
          <p:nvPr/>
        </p:nvSpPr>
        <p:spPr>
          <a:xfrm>
            <a:off x="590550" y="666750"/>
            <a:ext cx="11010900" cy="514350"/>
          </a:xfrm>
          <a:prstGeom prst="rect">
            <a:avLst/>
          </a:prstGeom>
          <a:noFill/>
          <a:ln w="0">
            <a:noFill/>
            <a:prstDash val="solid"/>
          </a:ln>
        </p:spPr>
        <p:txBody>
          <a:bodyPr/>
          <a:lstStyle/>
          <a:p>
            <a:pPr algn="l">
              <a:defRPr sz="2850" b="1">
                <a:solidFill>
                  <a:srgbClr val="092A4A"/>
                </a:solidFill>
              </a:defRPr>
            </a:pPr>
            <a:r>
              <a:rPr sz="2850" b="1">
                <a:solidFill>
                  <a:srgbClr val="092A4A"/>
                </a:solidFill>
              </a:rPr>
              <a:t>Plan the mystery</a:t>
            </a:r>
          </a:p>
        </p:txBody>
      </p:sp>
      <p:sp>
        <p:nvSpPr>
          <p:cNvPr id="3" name="Rectangle 2">
            <a:extLst>
              <a:ext uri="{FF2B5EF4-FFF2-40B4-BE49-F238E27FC236}">
                <a16:creationId xmlns:a16="http://schemas.microsoft.com/office/drawing/2014/main" id="{0AD176F3-66D5-4064-8EC2-97E4D35A9794}"/>
              </a:ext>
            </a:extLst>
          </p:cNvPr>
          <p:cNvSpPr>
            <a:spLocks noGrp="1"/>
          </p:cNvSpPr>
          <p:nvPr/>
        </p:nvSpPr>
        <p:spPr>
          <a:xfrm>
            <a:off x="590550" y="1276350"/>
            <a:ext cx="11010900" cy="47625"/>
          </a:xfrm>
          <a:prstGeom prst="rect">
            <a:avLst/>
          </a:prstGeom>
          <a:solidFill>
            <a:srgbClr val="D4A62A"/>
          </a:solidFill>
          <a:ln w="0">
            <a:solidFill>
              <a:srgbClr val="D4A62A"/>
            </a:solidFill>
            <a:prstDash val="solid"/>
          </a:ln>
        </p:spPr>
        <p:txBody>
          <a:bodyPr/>
          <a:lstStyle/>
          <a:p>
            <a:endParaRPr lang="en-GB"/>
          </a:p>
        </p:txBody>
      </p:sp>
      <p:sp>
        <p:nvSpPr>
          <p:cNvPr id="4" name="Rectangle: Rounded Corners 3">
            <a:extLst>
              <a:ext uri="{FF2B5EF4-FFF2-40B4-BE49-F238E27FC236}">
                <a16:creationId xmlns:a16="http://schemas.microsoft.com/office/drawing/2014/main" id="{C85F1DED-30B0-4F9D-A15A-C1CA1CC6B7B4}"/>
              </a:ext>
            </a:extLst>
          </p:cNvPr>
          <p:cNvSpPr>
            <a:spLocks noGrp="1"/>
          </p:cNvSpPr>
          <p:nvPr/>
        </p:nvSpPr>
        <p:spPr>
          <a:xfrm>
            <a:off x="762000" y="1476375"/>
            <a:ext cx="523875" cy="523875"/>
          </a:xfrm>
          <a:prstGeom prst="roundRect">
            <a:avLst>
              <a:gd name="adj" fmla="val 21818"/>
            </a:avLst>
          </a:prstGeom>
          <a:solidFill>
            <a:srgbClr val="1976A8"/>
          </a:solidFill>
          <a:ln w="19050">
            <a:noFill/>
            <a:prstDash val="solid"/>
          </a:ln>
        </p:spPr>
        <p:txBody>
          <a:bodyPr/>
          <a:lstStyle/>
          <a:p>
            <a:endParaRPr lang="en-GB"/>
          </a:p>
        </p:txBody>
      </p:sp>
      <p:sp>
        <p:nvSpPr>
          <p:cNvPr id="5" name="Rectangle 4">
            <a:extLst>
              <a:ext uri="{FF2B5EF4-FFF2-40B4-BE49-F238E27FC236}">
                <a16:creationId xmlns:a16="http://schemas.microsoft.com/office/drawing/2014/main" id="{F9D3E2C9-ED4C-4640-9721-EDBAF4FD11A2}"/>
              </a:ext>
            </a:extLst>
          </p:cNvPr>
          <p:cNvSpPr>
            <a:spLocks noGrp="1"/>
          </p:cNvSpPr>
          <p:nvPr/>
        </p:nvSpPr>
        <p:spPr>
          <a:xfrm>
            <a:off x="762000" y="1571625"/>
            <a:ext cx="523875" cy="323850"/>
          </a:xfrm>
          <a:prstGeom prst="rect">
            <a:avLst/>
          </a:prstGeom>
          <a:noFill/>
          <a:ln w="0">
            <a:noFill/>
            <a:prstDash val="solid"/>
          </a:ln>
        </p:spPr>
        <p:txBody>
          <a:bodyPr/>
          <a:lstStyle/>
          <a:p>
            <a:pPr algn="ctr">
              <a:defRPr sz="1650" b="1">
                <a:solidFill>
                  <a:srgbClr val="FFFFFF"/>
                </a:solidFill>
              </a:defRPr>
            </a:pPr>
            <a:r>
              <a:rPr sz="1650" b="1">
                <a:solidFill>
                  <a:srgbClr val="FFFFFF"/>
                </a:solidFill>
              </a:rPr>
              <a:t>1</a:t>
            </a:r>
          </a:p>
        </p:txBody>
      </p:sp>
      <p:sp>
        <p:nvSpPr>
          <p:cNvPr id="6" name="Rectangle 5">
            <a:extLst>
              <a:ext uri="{FF2B5EF4-FFF2-40B4-BE49-F238E27FC236}">
                <a16:creationId xmlns:a16="http://schemas.microsoft.com/office/drawing/2014/main" id="{E3B44E5B-9C5E-4B6F-A9AF-19F791283CB7}"/>
              </a:ext>
            </a:extLst>
          </p:cNvPr>
          <p:cNvSpPr>
            <a:spLocks noGrp="1"/>
          </p:cNvSpPr>
          <p:nvPr/>
        </p:nvSpPr>
        <p:spPr>
          <a:xfrm>
            <a:off x="1619250" y="1552575"/>
            <a:ext cx="952500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Establish setting and viewpoint</a:t>
            </a:r>
          </a:p>
        </p:txBody>
      </p:sp>
      <p:sp>
        <p:nvSpPr>
          <p:cNvPr id="7" name="Rectangle: Rounded Corners 6">
            <a:extLst>
              <a:ext uri="{FF2B5EF4-FFF2-40B4-BE49-F238E27FC236}">
                <a16:creationId xmlns:a16="http://schemas.microsoft.com/office/drawing/2014/main" id="{4D1E38AF-2CD5-402A-8BED-51CA89C64A9C}"/>
              </a:ext>
            </a:extLst>
          </p:cNvPr>
          <p:cNvSpPr>
            <a:spLocks noGrp="1"/>
          </p:cNvSpPr>
          <p:nvPr/>
        </p:nvSpPr>
        <p:spPr>
          <a:xfrm>
            <a:off x="762000" y="2352675"/>
            <a:ext cx="523875" cy="523875"/>
          </a:xfrm>
          <a:prstGeom prst="roundRect">
            <a:avLst>
              <a:gd name="adj" fmla="val 21818"/>
            </a:avLst>
          </a:prstGeom>
          <a:solidFill>
            <a:srgbClr val="D4A62A"/>
          </a:solidFill>
          <a:ln w="19050">
            <a:noFill/>
            <a:prstDash val="solid"/>
          </a:ln>
        </p:spPr>
        <p:txBody>
          <a:bodyPr/>
          <a:lstStyle/>
          <a:p>
            <a:endParaRPr lang="en-GB"/>
          </a:p>
        </p:txBody>
      </p:sp>
      <p:sp>
        <p:nvSpPr>
          <p:cNvPr id="8" name="Rectangle 7">
            <a:extLst>
              <a:ext uri="{FF2B5EF4-FFF2-40B4-BE49-F238E27FC236}">
                <a16:creationId xmlns:a16="http://schemas.microsoft.com/office/drawing/2014/main" id="{5C92E0BD-F7EA-4573-BDC8-59E1B136BBEB}"/>
              </a:ext>
            </a:extLst>
          </p:cNvPr>
          <p:cNvSpPr>
            <a:spLocks noGrp="1"/>
          </p:cNvSpPr>
          <p:nvPr/>
        </p:nvSpPr>
        <p:spPr>
          <a:xfrm>
            <a:off x="762000" y="2447925"/>
            <a:ext cx="523875" cy="323850"/>
          </a:xfrm>
          <a:prstGeom prst="rect">
            <a:avLst/>
          </a:prstGeom>
          <a:noFill/>
          <a:ln w="0">
            <a:noFill/>
            <a:prstDash val="solid"/>
          </a:ln>
        </p:spPr>
        <p:txBody>
          <a:bodyPr/>
          <a:lstStyle/>
          <a:p>
            <a:pPr algn="ctr">
              <a:defRPr sz="1650" b="1">
                <a:solidFill>
                  <a:srgbClr val="FFFFFF"/>
                </a:solidFill>
              </a:defRPr>
            </a:pPr>
            <a:r>
              <a:rPr sz="1650" b="1">
                <a:solidFill>
                  <a:srgbClr val="FFFFFF"/>
                </a:solidFill>
              </a:rPr>
              <a:t>2</a:t>
            </a:r>
          </a:p>
        </p:txBody>
      </p:sp>
      <p:sp>
        <p:nvSpPr>
          <p:cNvPr id="9" name="Rectangle 8">
            <a:extLst>
              <a:ext uri="{FF2B5EF4-FFF2-40B4-BE49-F238E27FC236}">
                <a16:creationId xmlns:a16="http://schemas.microsoft.com/office/drawing/2014/main" id="{5488B496-E389-4DFA-A66A-8891DB13B0F8}"/>
              </a:ext>
            </a:extLst>
          </p:cNvPr>
          <p:cNvSpPr>
            <a:spLocks noGrp="1"/>
          </p:cNvSpPr>
          <p:nvPr/>
        </p:nvSpPr>
        <p:spPr>
          <a:xfrm>
            <a:off x="1619250" y="2428875"/>
            <a:ext cx="952500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Introduce a recurring motif</a:t>
            </a:r>
          </a:p>
        </p:txBody>
      </p:sp>
      <p:sp>
        <p:nvSpPr>
          <p:cNvPr id="10" name="Rectangle: Rounded Corners 9">
            <a:extLst>
              <a:ext uri="{FF2B5EF4-FFF2-40B4-BE49-F238E27FC236}">
                <a16:creationId xmlns:a16="http://schemas.microsoft.com/office/drawing/2014/main" id="{98C473F2-0311-4E3F-A726-C822EA2946ED}"/>
              </a:ext>
            </a:extLst>
          </p:cNvPr>
          <p:cNvSpPr>
            <a:spLocks noGrp="1"/>
          </p:cNvSpPr>
          <p:nvPr/>
        </p:nvSpPr>
        <p:spPr>
          <a:xfrm>
            <a:off x="762000" y="3228975"/>
            <a:ext cx="523875" cy="523875"/>
          </a:xfrm>
          <a:prstGeom prst="roundRect">
            <a:avLst>
              <a:gd name="adj" fmla="val 21818"/>
            </a:avLst>
          </a:prstGeom>
          <a:solidFill>
            <a:srgbClr val="1976A8"/>
          </a:solidFill>
          <a:ln w="19050">
            <a:noFill/>
            <a:prstDash val="solid"/>
          </a:ln>
        </p:spPr>
        <p:txBody>
          <a:bodyPr/>
          <a:lstStyle/>
          <a:p>
            <a:endParaRPr lang="en-GB"/>
          </a:p>
        </p:txBody>
      </p:sp>
      <p:sp>
        <p:nvSpPr>
          <p:cNvPr id="11" name="Rectangle 10">
            <a:extLst>
              <a:ext uri="{FF2B5EF4-FFF2-40B4-BE49-F238E27FC236}">
                <a16:creationId xmlns:a16="http://schemas.microsoft.com/office/drawing/2014/main" id="{4CA155B2-62B5-407A-A01A-E2B848F3C479}"/>
              </a:ext>
            </a:extLst>
          </p:cNvPr>
          <p:cNvSpPr>
            <a:spLocks noGrp="1"/>
          </p:cNvSpPr>
          <p:nvPr/>
        </p:nvSpPr>
        <p:spPr>
          <a:xfrm>
            <a:off x="762000" y="3324225"/>
            <a:ext cx="523875" cy="323850"/>
          </a:xfrm>
          <a:prstGeom prst="rect">
            <a:avLst/>
          </a:prstGeom>
          <a:noFill/>
          <a:ln w="0">
            <a:noFill/>
            <a:prstDash val="solid"/>
          </a:ln>
        </p:spPr>
        <p:txBody>
          <a:bodyPr/>
          <a:lstStyle/>
          <a:p>
            <a:pPr algn="ctr">
              <a:defRPr sz="1650" b="1">
                <a:solidFill>
                  <a:srgbClr val="FFFFFF"/>
                </a:solidFill>
              </a:defRPr>
            </a:pPr>
            <a:r>
              <a:rPr sz="1650" b="1">
                <a:solidFill>
                  <a:srgbClr val="FFFFFF"/>
                </a:solidFill>
              </a:rPr>
              <a:t>3</a:t>
            </a:r>
          </a:p>
        </p:txBody>
      </p:sp>
      <p:sp>
        <p:nvSpPr>
          <p:cNvPr id="12" name="Rectangle 11">
            <a:extLst>
              <a:ext uri="{FF2B5EF4-FFF2-40B4-BE49-F238E27FC236}">
                <a16:creationId xmlns:a16="http://schemas.microsoft.com/office/drawing/2014/main" id="{DAF57488-83D9-435E-9B4D-073613A805F0}"/>
              </a:ext>
            </a:extLst>
          </p:cNvPr>
          <p:cNvSpPr>
            <a:spLocks noGrp="1"/>
          </p:cNvSpPr>
          <p:nvPr/>
        </p:nvSpPr>
        <p:spPr>
          <a:xfrm>
            <a:off x="1619250" y="3305175"/>
            <a:ext cx="952500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Reveal one unsettling clue</a:t>
            </a:r>
          </a:p>
        </p:txBody>
      </p:sp>
      <p:sp>
        <p:nvSpPr>
          <p:cNvPr id="13" name="Rectangle: Rounded Corners 12">
            <a:extLst>
              <a:ext uri="{FF2B5EF4-FFF2-40B4-BE49-F238E27FC236}">
                <a16:creationId xmlns:a16="http://schemas.microsoft.com/office/drawing/2014/main" id="{1DA999D0-96F3-4132-9A20-BD58A85B0E80}"/>
              </a:ext>
            </a:extLst>
          </p:cNvPr>
          <p:cNvSpPr>
            <a:spLocks noGrp="1"/>
          </p:cNvSpPr>
          <p:nvPr/>
        </p:nvSpPr>
        <p:spPr>
          <a:xfrm>
            <a:off x="762000" y="4105275"/>
            <a:ext cx="523875" cy="523875"/>
          </a:xfrm>
          <a:prstGeom prst="roundRect">
            <a:avLst>
              <a:gd name="adj" fmla="val 21818"/>
            </a:avLst>
          </a:prstGeom>
          <a:solidFill>
            <a:srgbClr val="D4A62A"/>
          </a:solidFill>
          <a:ln w="19050">
            <a:noFill/>
            <a:prstDash val="solid"/>
          </a:ln>
        </p:spPr>
        <p:txBody>
          <a:bodyPr/>
          <a:lstStyle/>
          <a:p>
            <a:endParaRPr lang="en-GB"/>
          </a:p>
        </p:txBody>
      </p:sp>
      <p:sp>
        <p:nvSpPr>
          <p:cNvPr id="14" name="Rectangle 13">
            <a:extLst>
              <a:ext uri="{FF2B5EF4-FFF2-40B4-BE49-F238E27FC236}">
                <a16:creationId xmlns:a16="http://schemas.microsoft.com/office/drawing/2014/main" id="{4D7D54D4-2B1B-4AD3-A482-5DB27640F624}"/>
              </a:ext>
            </a:extLst>
          </p:cNvPr>
          <p:cNvSpPr>
            <a:spLocks noGrp="1"/>
          </p:cNvSpPr>
          <p:nvPr/>
        </p:nvSpPr>
        <p:spPr>
          <a:xfrm>
            <a:off x="762000" y="4200525"/>
            <a:ext cx="523875" cy="323850"/>
          </a:xfrm>
          <a:prstGeom prst="rect">
            <a:avLst/>
          </a:prstGeom>
          <a:noFill/>
          <a:ln w="0">
            <a:noFill/>
            <a:prstDash val="solid"/>
          </a:ln>
        </p:spPr>
        <p:txBody>
          <a:bodyPr/>
          <a:lstStyle/>
          <a:p>
            <a:pPr algn="ctr">
              <a:defRPr sz="1650" b="1">
                <a:solidFill>
                  <a:srgbClr val="FFFFFF"/>
                </a:solidFill>
              </a:defRPr>
            </a:pPr>
            <a:r>
              <a:rPr sz="1650" b="1">
                <a:solidFill>
                  <a:srgbClr val="FFFFFF"/>
                </a:solidFill>
              </a:rPr>
              <a:t>4</a:t>
            </a:r>
          </a:p>
        </p:txBody>
      </p:sp>
      <p:sp>
        <p:nvSpPr>
          <p:cNvPr id="15" name="Rectangle 14">
            <a:extLst>
              <a:ext uri="{FF2B5EF4-FFF2-40B4-BE49-F238E27FC236}">
                <a16:creationId xmlns:a16="http://schemas.microsoft.com/office/drawing/2014/main" id="{E5E1BB46-2FC5-41BF-A850-6810163D72B7}"/>
              </a:ext>
            </a:extLst>
          </p:cNvPr>
          <p:cNvSpPr>
            <a:spLocks noGrp="1"/>
          </p:cNvSpPr>
          <p:nvPr/>
        </p:nvSpPr>
        <p:spPr>
          <a:xfrm>
            <a:off x="1619250" y="4181475"/>
            <a:ext cx="952500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Vary sentence length</a:t>
            </a:r>
          </a:p>
        </p:txBody>
      </p:sp>
      <p:sp>
        <p:nvSpPr>
          <p:cNvPr id="16" name="Rectangle: Rounded Corners 15">
            <a:extLst>
              <a:ext uri="{FF2B5EF4-FFF2-40B4-BE49-F238E27FC236}">
                <a16:creationId xmlns:a16="http://schemas.microsoft.com/office/drawing/2014/main" id="{9C44E1F7-1196-45F6-B763-2DB6ED8E726A}"/>
              </a:ext>
            </a:extLst>
          </p:cNvPr>
          <p:cNvSpPr>
            <a:spLocks noGrp="1"/>
          </p:cNvSpPr>
          <p:nvPr/>
        </p:nvSpPr>
        <p:spPr>
          <a:xfrm>
            <a:off x="762000" y="4981575"/>
            <a:ext cx="523875" cy="523875"/>
          </a:xfrm>
          <a:prstGeom prst="roundRect">
            <a:avLst>
              <a:gd name="adj" fmla="val 21818"/>
            </a:avLst>
          </a:prstGeom>
          <a:solidFill>
            <a:srgbClr val="1976A8"/>
          </a:solidFill>
          <a:ln w="19050">
            <a:noFill/>
            <a:prstDash val="solid"/>
          </a:ln>
        </p:spPr>
        <p:txBody>
          <a:bodyPr/>
          <a:lstStyle/>
          <a:p>
            <a:endParaRPr lang="en-GB"/>
          </a:p>
        </p:txBody>
      </p:sp>
      <p:sp>
        <p:nvSpPr>
          <p:cNvPr id="17" name="Rectangle 16">
            <a:extLst>
              <a:ext uri="{FF2B5EF4-FFF2-40B4-BE49-F238E27FC236}">
                <a16:creationId xmlns:a16="http://schemas.microsoft.com/office/drawing/2014/main" id="{DC49354B-0BAF-47DD-9A43-5EFED81AAFC0}"/>
              </a:ext>
            </a:extLst>
          </p:cNvPr>
          <p:cNvSpPr>
            <a:spLocks noGrp="1"/>
          </p:cNvSpPr>
          <p:nvPr/>
        </p:nvSpPr>
        <p:spPr>
          <a:xfrm>
            <a:off x="762000" y="5076825"/>
            <a:ext cx="523875" cy="323850"/>
          </a:xfrm>
          <a:prstGeom prst="rect">
            <a:avLst/>
          </a:prstGeom>
          <a:noFill/>
          <a:ln w="0">
            <a:noFill/>
            <a:prstDash val="solid"/>
          </a:ln>
        </p:spPr>
        <p:txBody>
          <a:bodyPr/>
          <a:lstStyle/>
          <a:p>
            <a:pPr algn="ctr">
              <a:defRPr sz="1650" b="1">
                <a:solidFill>
                  <a:srgbClr val="FFFFFF"/>
                </a:solidFill>
              </a:defRPr>
            </a:pPr>
            <a:r>
              <a:rPr sz="1650" b="1">
                <a:solidFill>
                  <a:srgbClr val="FFFFFF"/>
                </a:solidFill>
              </a:rPr>
              <a:t>5</a:t>
            </a:r>
          </a:p>
        </p:txBody>
      </p:sp>
      <p:sp>
        <p:nvSpPr>
          <p:cNvPr id="18" name="Rectangle 17">
            <a:extLst>
              <a:ext uri="{FF2B5EF4-FFF2-40B4-BE49-F238E27FC236}">
                <a16:creationId xmlns:a16="http://schemas.microsoft.com/office/drawing/2014/main" id="{FF5C23E3-1CCC-4516-97F5-F24DC433BAC2}"/>
              </a:ext>
            </a:extLst>
          </p:cNvPr>
          <p:cNvSpPr>
            <a:spLocks noGrp="1"/>
          </p:cNvSpPr>
          <p:nvPr/>
        </p:nvSpPr>
        <p:spPr>
          <a:xfrm>
            <a:off x="1619250" y="5057775"/>
            <a:ext cx="9525000" cy="381000"/>
          </a:xfrm>
          <a:prstGeom prst="rect">
            <a:avLst/>
          </a:prstGeom>
          <a:noFill/>
          <a:ln w="0">
            <a:noFill/>
            <a:prstDash val="solid"/>
          </a:ln>
        </p:spPr>
        <p:txBody>
          <a:bodyPr/>
          <a:lstStyle/>
          <a:p>
            <a:pPr algn="l">
              <a:defRPr sz="1725" b="1">
                <a:solidFill>
                  <a:srgbClr val="092A4A"/>
                </a:solidFill>
              </a:defRPr>
            </a:pPr>
            <a:r>
              <a:rPr sz="1725" b="1">
                <a:solidFill>
                  <a:srgbClr val="092A4A"/>
                </a:solidFill>
              </a:rPr>
              <a:t>End with controlled ambiguity</a:t>
            </a:r>
          </a:p>
        </p:txBody>
      </p:sp>
      <p:sp>
        <p:nvSpPr>
          <p:cNvPr id="19" name="Rectangle 18">
            <a:extLst>
              <a:ext uri="{FF2B5EF4-FFF2-40B4-BE49-F238E27FC236}">
                <a16:creationId xmlns:a16="http://schemas.microsoft.com/office/drawing/2014/main" id="{3D8B7026-8594-425D-9070-317C35489449}"/>
              </a:ext>
            </a:extLst>
          </p:cNvPr>
          <p:cNvSpPr>
            <a:spLocks noGrp="1"/>
          </p:cNvSpPr>
          <p:nvPr/>
        </p:nvSpPr>
        <p:spPr>
          <a:xfrm>
            <a:off x="3429000" y="5905500"/>
            <a:ext cx="5334000" cy="304800"/>
          </a:xfrm>
          <a:prstGeom prst="rect">
            <a:avLst/>
          </a:prstGeom>
          <a:noFill/>
          <a:ln w="0">
            <a:noFill/>
            <a:prstDash val="solid"/>
          </a:ln>
        </p:spPr>
        <p:txBody>
          <a:bodyPr/>
          <a:lstStyle/>
          <a:p>
            <a:pPr algn="ctr">
              <a:defRPr sz="1725" b="1">
                <a:solidFill>
                  <a:srgbClr val="2E7D6D"/>
                </a:solidFill>
              </a:defRPr>
            </a:pPr>
            <a:r>
              <a:rPr sz="1725" b="1">
                <a:solidFill>
                  <a:srgbClr val="2E7D6D"/>
                </a:solidFill>
              </a:rPr>
              <a:t>A focused plan gives the writing direction.</a:t>
            </a:r>
          </a:p>
        </p:txBody>
      </p:sp>
      <p:sp>
        <p:nvSpPr>
          <p:cNvPr id="20" name="Rectangle 19">
            <a:extLst>
              <a:ext uri="{FF2B5EF4-FFF2-40B4-BE49-F238E27FC236}">
                <a16:creationId xmlns:a16="http://schemas.microsoft.com/office/drawing/2014/main" id="{BD2C23B2-6A18-4E9F-BC06-3180A72D33CA}"/>
              </a:ext>
            </a:extLst>
          </p:cNvPr>
          <p:cNvSpPr>
            <a:spLocks noGrp="1"/>
          </p:cNvSpPr>
          <p:nvPr/>
        </p:nvSpPr>
        <p:spPr>
          <a:xfrm>
            <a:off x="590550" y="6486525"/>
            <a:ext cx="4953000" cy="190500"/>
          </a:xfrm>
          <a:prstGeom prst="rect">
            <a:avLst/>
          </a:prstGeom>
          <a:noFill/>
          <a:ln w="0">
            <a:noFill/>
            <a:prstDash val="solid"/>
          </a:ln>
        </p:spPr>
        <p:txBody>
          <a:bodyPr/>
          <a:lstStyle/>
          <a:p>
            <a:pPr algn="l">
              <a:defRPr sz="975" b="1">
                <a:solidFill>
                  <a:srgbClr val="526A7B"/>
                </a:solidFill>
              </a:defRPr>
            </a:pPr>
            <a:r>
              <a:rPr sz="975" b="1">
                <a:solidFill>
                  <a:srgbClr val="526A7B"/>
                </a:solidFill>
              </a:rPr>
              <a:t>ATHENA LEARNING HUB • Learn. Grow. Lead.</a:t>
            </a:r>
          </a:p>
        </p:txBody>
      </p:sp>
      <p:sp>
        <p:nvSpPr>
          <p:cNvPr id="21" name="Rectangle 20">
            <a:extLst>
              <a:ext uri="{FF2B5EF4-FFF2-40B4-BE49-F238E27FC236}">
                <a16:creationId xmlns:a16="http://schemas.microsoft.com/office/drawing/2014/main" id="{DB49E68B-810E-4AE8-86CB-7D3AC3B6F668}"/>
              </a:ext>
            </a:extLst>
          </p:cNvPr>
          <p:cNvSpPr>
            <a:spLocks noGrp="1"/>
          </p:cNvSpPr>
          <p:nvPr/>
        </p:nvSpPr>
        <p:spPr>
          <a:xfrm>
            <a:off x="11049000" y="6486525"/>
            <a:ext cx="552450" cy="190500"/>
          </a:xfrm>
          <a:prstGeom prst="rect">
            <a:avLst/>
          </a:prstGeom>
          <a:noFill/>
          <a:ln w="0">
            <a:noFill/>
            <a:prstDash val="solid"/>
          </a:ln>
        </p:spPr>
        <p:txBody>
          <a:bodyPr/>
          <a:lstStyle/>
          <a:p>
            <a:pPr algn="r">
              <a:defRPr sz="975" b="1">
                <a:solidFill>
                  <a:srgbClr val="526A7B"/>
                </a:solidFill>
              </a:defRPr>
            </a:pPr>
            <a:r>
              <a:rPr sz="975" b="1">
                <a:solidFill>
                  <a:srgbClr val="526A7B"/>
                </a:solidFill>
              </a:rPr>
              <a:t>9</a:t>
            </a:r>
          </a:p>
        </p:txBody>
      </p:sp>
    </p:spTree>
    <p:extLst>
      <p:ext uri="{BB962C8B-B14F-4D97-AF65-F5344CB8AC3E}">
        <p14:creationId xmlns:p14="http://schemas.microsoft.com/office/powerpoint/2010/main" val="1978891656"/>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1149</Words>
  <Application>Microsoft Office PowerPoint</Application>
  <DocSecurity>0</DocSecurity>
  <PresentationFormat>Widescreen</PresentationFormat>
  <Paragraphs>191</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Athena Learning Hub Alexandria Dyer</cp:lastModifiedBy>
  <cp:revision>1</cp:revision>
  <dcterms:created xsi:type="dcterms:W3CDTF">2026-07-26T23:29:27Z</dcterms:created>
  <dcterms:modified xsi:type="dcterms:W3CDTF">2026-07-28T06:02:57Z</dcterms:modified>
</cp:coreProperties>
</file>