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1-1.png"/><Relationship Id="rId4" Type="http://schemas.openxmlformats.org/officeDocument/2006/relationships/image" Target="../media/image-1-2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10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11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12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13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14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15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16-1.png"/><Relationship Id="rId4" Type="http://schemas.openxmlformats.org/officeDocument/2006/relationships/image" Target="../media/image-16-2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2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3-1.png"/><Relationship Id="rId4" Type="http://schemas.openxmlformats.org/officeDocument/2006/relationships/image" Target="../media/image-3-2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4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5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6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7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8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hyperlink" Target="mailto:athenalearninghub@outlook.com" TargetMode="External"/><Relationship Id="rId2" Type="http://schemas.openxmlformats.org/officeDocument/2006/relationships/hyperlink" Target="https://www.athenalearninghub.co.uk" TargetMode="External"/><Relationship Id="rId3" Type="http://schemas.openxmlformats.org/officeDocument/2006/relationships/image" Target="../media/image-9-1.png"/><Relationship Id="rId4" Type="http://schemas.openxmlformats.org/officeDocument/2006/relationships/image" Target="../media/image-9-2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original_students_maths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868680"/>
            <a:ext cx="6446520" cy="363016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5148072" y="768096"/>
            <a:ext cx="6656832" cy="3822192"/>
          </a:xfrm>
          <a:prstGeom prst="roundRect">
            <a:avLst>
              <a:gd name="adj" fmla="val 1435"/>
            </a:avLst>
          </a:prstGeom>
          <a:solidFill>
            <a:srgbClr val="FFFFFF">
              <a:alpha val="0"/>
            </a:srgbClr>
          </a:solidFill>
          <a:ln w="15240">
            <a:solidFill>
              <a:srgbClr val="C98C24"/>
            </a:solidFill>
            <a:prstDash val="solid"/>
          </a:ln>
        </p:spPr>
      </p:sp>
      <p:pic>
        <p:nvPicPr>
          <p:cNvPr id="12" name="Image 1" descr="/mnt/data/athena_logo_wordmark_crop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15045"/>
            <a:ext cx="3474720" cy="1227309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566928" y="1664208"/>
            <a:ext cx="1920240" cy="347472"/>
          </a:xfrm>
          <a:prstGeom prst="roundRect">
            <a:avLst>
              <a:gd name="adj" fmla="val 21053"/>
            </a:avLst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40080" y="1737360"/>
            <a:ext cx="17739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SAMPLE SESSION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66928" y="2148840"/>
            <a:ext cx="4572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082B5C"/>
                </a:solidFill>
              </a:rPr>
              <a:t>KS3 &amp; KS4</a:t>
            </a:r>
            <a:endParaRPr lang="en-US" sz="3500" dirty="0"/>
          </a:p>
          <a:p>
            <a:pPr indent="0" marL="0">
              <a:buNone/>
            </a:pPr>
            <a:r>
              <a:rPr lang="en-US" sz="3500" b="1" dirty="0">
                <a:solidFill>
                  <a:srgbClr val="082B5C"/>
                </a:solidFill>
              </a:rPr>
              <a:t>MATHEMATICS</a:t>
            </a:r>
            <a:endParaRPr lang="en-US" sz="3500" dirty="0"/>
          </a:p>
        </p:txBody>
      </p:sp>
      <p:sp>
        <p:nvSpPr>
          <p:cNvPr id="16" name="Text 12"/>
          <p:cNvSpPr/>
          <p:nvPr/>
        </p:nvSpPr>
        <p:spPr>
          <a:xfrm>
            <a:off x="612648" y="3493008"/>
            <a:ext cx="44348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A1F44"/>
                </a:solidFill>
              </a:rPr>
              <a:t>Confidence-building teaching, guided practice and exam-style problem solving.</a:t>
            </a:r>
            <a:endParaRPr lang="en-US" sz="1700" dirty="0"/>
          </a:p>
        </p:txBody>
      </p:sp>
      <p:sp>
        <p:nvSpPr>
          <p:cNvPr id="17" name="Shape 13"/>
          <p:cNvSpPr/>
          <p:nvPr/>
        </p:nvSpPr>
        <p:spPr>
          <a:xfrm>
            <a:off x="594360" y="4572000"/>
            <a:ext cx="4206240" cy="502920"/>
          </a:xfrm>
          <a:prstGeom prst="roundRect">
            <a:avLst>
              <a:gd name="adj" fmla="val 14545"/>
            </a:avLst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68680" y="4727448"/>
            <a:ext cx="3566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</a:rPr>
              <a:t>Athena Learning Hub Ltd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KS4: Factorising Quadratics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Find two numbers with a product and a sum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22960" y="1938528"/>
            <a:ext cx="4983480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15568" y="2212848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A quadratic often has the form: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115568" y="2670048"/>
            <a:ext cx="438912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1F44"/>
                </a:solidFill>
              </a:rPr>
              <a:t>ax² + bx + c = 0</a:t>
            </a:r>
            <a:endParaRPr lang="en-US" sz="2800" dirty="0"/>
          </a:p>
        </p:txBody>
      </p:sp>
      <p:sp>
        <p:nvSpPr>
          <p:cNvPr id="16" name="Text 13"/>
          <p:cNvSpPr/>
          <p:nvPr/>
        </p:nvSpPr>
        <p:spPr>
          <a:xfrm>
            <a:off x="1115568" y="3291840"/>
            <a:ext cx="434340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58606B"/>
                </a:solidFill>
              </a:rPr>
              <a:t>When a = 1, look for two numbers that multiply to c and add to b.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6309360" y="1938528"/>
            <a:ext cx="4617720" cy="2057400"/>
          </a:xfrm>
          <a:prstGeom prst="roundRect">
            <a:avLst>
              <a:gd name="adj" fmla="val 3556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583680" y="2212848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Example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583680" y="2615184"/>
            <a:ext cx="406908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A1F44"/>
                </a:solidFill>
              </a:rPr>
              <a:t>x² + 5x + 6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6656832" y="3090672"/>
            <a:ext cx="3840480" cy="6766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A1F44"/>
                </a:solidFill>
              </a:rPr>
              <a:t>Multiply to 6:  2 and 3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F44"/>
                </a:solidFill>
              </a:rPr>
              <a:t>Add to 5:  2 + 3 = 5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F44"/>
                </a:solidFill>
              </a:rPr>
              <a:t>Factorised form:  (x + 2)(x + 3)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822960" y="4709160"/>
            <a:ext cx="4983480" cy="658368"/>
          </a:xfrm>
          <a:prstGeom prst="roundRect">
            <a:avLst>
              <a:gd name="adj" fmla="val 11111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960120" y="4892040"/>
            <a:ext cx="384048" cy="384048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69848" y="496519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1481328" y="4892040"/>
            <a:ext cx="414223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Your turn: factorise x² + 7x + 10</a:t>
            </a:r>
            <a:endParaRPr lang="en-US" sz="1520" dirty="0"/>
          </a:p>
        </p:txBody>
      </p:sp>
      <p:sp>
        <p:nvSpPr>
          <p:cNvPr id="25" name="Shape 22"/>
          <p:cNvSpPr/>
          <p:nvPr/>
        </p:nvSpPr>
        <p:spPr>
          <a:xfrm>
            <a:off x="6309360" y="4709160"/>
            <a:ext cx="4617720" cy="658368"/>
          </a:xfrm>
          <a:prstGeom prst="roundRect">
            <a:avLst>
              <a:gd name="adj" fmla="val 11111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6446520" y="4892040"/>
            <a:ext cx="384048" cy="384048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556248" y="496519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6967728" y="4892040"/>
            <a:ext cx="377647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Challenge: factorise x² − 4x − 12</a:t>
            </a:r>
            <a:endParaRPr lang="en-US" sz="15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KS4: Solving by Factorising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Use the zero-product rule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22960" y="1828800"/>
            <a:ext cx="484632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05740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8C24"/>
                </a:solidFill>
              </a:rPr>
              <a:t>Worked example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143000" y="2542032"/>
            <a:ext cx="416052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A1F44"/>
                </a:solidFill>
              </a:rPr>
              <a:t>Solve:  x² + 5x + 6 = 0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1143000" y="3063240"/>
            <a:ext cx="4251960" cy="1325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0A1F44"/>
                </a:solidFill>
              </a:rPr>
              <a:t>Step 1  Factorise:  (x + 2)(x + 3) = 0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0A1F44"/>
                </a:solidFill>
              </a:rPr>
              <a:t>Step 2  Set each bracket to zero: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0A1F44"/>
                </a:solidFill>
              </a:rPr>
              <a:t>          x + 2 = 0    or    x + 3 = 0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0A1F44"/>
                </a:solidFill>
              </a:rPr>
              <a:t>Step 3  Solve: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0A1F44"/>
                </a:solidFill>
              </a:rPr>
              <a:t>          x = −2       or    x = −3</a:t>
            </a:r>
            <a:endParaRPr lang="en-US" sz="1420" dirty="0"/>
          </a:p>
        </p:txBody>
      </p:sp>
      <p:sp>
        <p:nvSpPr>
          <p:cNvPr id="17" name="Shape 14"/>
          <p:cNvSpPr/>
          <p:nvPr/>
        </p:nvSpPr>
        <p:spPr>
          <a:xfrm>
            <a:off x="6172200" y="1828800"/>
            <a:ext cx="4800600" cy="3291840"/>
          </a:xfrm>
          <a:prstGeom prst="roundRect">
            <a:avLst>
              <a:gd name="adj" fmla="val 2222"/>
            </a:avLst>
          </a:prstGeom>
          <a:solidFill>
            <a:srgbClr val="F9F6F0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46520" y="205740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2B5C"/>
                </a:solidFill>
              </a:rPr>
              <a:t>Now you try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6446520" y="2606040"/>
            <a:ext cx="3840480" cy="914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A1F44"/>
                </a:solidFill>
              </a:rPr>
              <a:t>a) x² + 7x + 10 = 0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0A1F44"/>
                </a:solidFill>
              </a:rPr>
              <a:t>b) x² − 4x − 12 = 0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0A1F44"/>
                </a:solidFill>
              </a:rPr>
              <a:t>c) 2x² + 3x − 2 = 0</a:t>
            </a:r>
            <a:endParaRPr lang="en-US" sz="1700" dirty="0"/>
          </a:p>
        </p:txBody>
      </p:sp>
      <p:sp>
        <p:nvSpPr>
          <p:cNvPr id="20" name="Shape 17"/>
          <p:cNvSpPr/>
          <p:nvPr/>
        </p:nvSpPr>
        <p:spPr>
          <a:xfrm>
            <a:off x="6446520" y="4069080"/>
            <a:ext cx="4114800" cy="658368"/>
          </a:xfrm>
          <a:prstGeom prst="roundRect">
            <a:avLst>
              <a:gd name="adj" fmla="val 11111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583680" y="4251960"/>
            <a:ext cx="384048" cy="384048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93408" y="432511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7104888" y="4251960"/>
            <a:ext cx="3273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Top tip: substitute solutions back into the original equation to check they work.</a:t>
            </a:r>
            <a:endParaRPr lang="en-US" sz="15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KS4: Graph Connection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Solutions are where the graph crosses the x-axis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777240" y="1828800"/>
            <a:ext cx="5303520" cy="361188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234440" y="3497580"/>
            <a:ext cx="4069080" cy="0"/>
          </a:xfrm>
          <a:prstGeom prst="line">
            <a:avLst/>
          </a:prstGeom>
          <a:noFill/>
          <a:ln w="12700">
            <a:solidFill>
              <a:srgbClr val="0A1F44"/>
            </a:solidFill>
            <a:prstDash val="solid"/>
            <a:headEnd type="none"/>
            <a:tailEnd type="triangle"/>
          </a:ln>
        </p:spPr>
      </p:sp>
      <p:sp>
        <p:nvSpPr>
          <p:cNvPr id="15" name="Shape 12"/>
          <p:cNvSpPr/>
          <p:nvPr/>
        </p:nvSpPr>
        <p:spPr>
          <a:xfrm>
            <a:off x="3268980" y="4663440"/>
            <a:ext cx="0" cy="-2331720"/>
          </a:xfrm>
          <a:prstGeom prst="line">
            <a:avLst/>
          </a:prstGeom>
          <a:noFill/>
          <a:ln w="12700">
            <a:solidFill>
              <a:srgbClr val="0A1F44"/>
            </a:solidFill>
            <a:prstDash val="solid"/>
            <a:headEnd type="none"/>
            <a:tailEnd type="triangle"/>
          </a:ln>
        </p:spPr>
      </p:sp>
      <p:sp>
        <p:nvSpPr>
          <p:cNvPr id="16" name="Text 13"/>
          <p:cNvSpPr/>
          <p:nvPr/>
        </p:nvSpPr>
        <p:spPr>
          <a:xfrm>
            <a:off x="5257800" y="354330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1F44"/>
                </a:solidFill>
              </a:rPr>
              <a:t>x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3323844" y="233172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1F44"/>
                </a:solidFill>
              </a:rPr>
              <a:t>y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1897380" y="2263140"/>
            <a:ext cx="685800" cy="1234440"/>
          </a:xfrm>
          <a:prstGeom prst="line">
            <a:avLst/>
          </a:prstGeom>
          <a:noFill/>
          <a:ln w="31750">
            <a:solidFill>
              <a:srgbClr val="C98C24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2583180" y="3497580"/>
            <a:ext cx="685800" cy="411480"/>
          </a:xfrm>
          <a:prstGeom prst="line">
            <a:avLst/>
          </a:prstGeom>
          <a:noFill/>
          <a:ln w="31750">
            <a:solidFill>
              <a:srgbClr val="C98C24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3268980" y="3909060"/>
            <a:ext cx="685800" cy="-411480"/>
          </a:xfrm>
          <a:prstGeom prst="line">
            <a:avLst/>
          </a:prstGeom>
          <a:noFill/>
          <a:ln w="31750">
            <a:solidFill>
              <a:srgbClr val="C98C24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3954780" y="3497580"/>
            <a:ext cx="685800" cy="-1234440"/>
          </a:xfrm>
          <a:prstGeom prst="line">
            <a:avLst/>
          </a:prstGeom>
          <a:noFill/>
          <a:ln w="31750">
            <a:solidFill>
              <a:srgbClr val="C98C24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2528316" y="3442716"/>
            <a:ext cx="109728" cy="109728"/>
          </a:xfrm>
          <a:prstGeom prst="ellipse">
            <a:avLst/>
          </a:prstGeom>
          <a:solidFill>
            <a:srgbClr val="B9472E"/>
          </a:solidFill>
          <a:ln w="12700">
            <a:solidFill>
              <a:srgbClr val="B9472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3899916" y="3442716"/>
            <a:ext cx="109728" cy="109728"/>
          </a:xfrm>
          <a:prstGeom prst="ellipse">
            <a:avLst/>
          </a:prstGeom>
          <a:solidFill>
            <a:srgbClr val="B9472E"/>
          </a:solidFill>
          <a:ln w="12700">
            <a:solidFill>
              <a:srgbClr val="B9472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2468880" y="4773168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B9472E"/>
                </a:solidFill>
              </a:rPr>
              <a:t>Roots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6492240" y="1828800"/>
            <a:ext cx="4709160" cy="3611880"/>
          </a:xfrm>
          <a:prstGeom prst="roundRect">
            <a:avLst>
              <a:gd name="adj" fmla="val 2025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784848" y="20848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8C24"/>
                </a:solidFill>
              </a:rPr>
              <a:t>Example</a:t>
            </a:r>
            <a:endParaRPr lang="en-US" sz="1700" dirty="0"/>
          </a:p>
        </p:txBody>
      </p:sp>
      <p:sp>
        <p:nvSpPr>
          <p:cNvPr id="27" name="Text 24"/>
          <p:cNvSpPr/>
          <p:nvPr/>
        </p:nvSpPr>
        <p:spPr>
          <a:xfrm>
            <a:off x="6784848" y="2606040"/>
            <a:ext cx="4023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A1F44"/>
                </a:solidFill>
              </a:rPr>
              <a:t>y = x² − 4x + 3</a:t>
            </a:r>
            <a:endParaRPr lang="en-US" sz="2300" dirty="0"/>
          </a:p>
        </p:txBody>
      </p:sp>
      <p:sp>
        <p:nvSpPr>
          <p:cNvPr id="28" name="Text 25"/>
          <p:cNvSpPr/>
          <p:nvPr/>
        </p:nvSpPr>
        <p:spPr>
          <a:xfrm>
            <a:off x="6784848" y="3200400"/>
            <a:ext cx="397764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80" dirty="0">
                <a:solidFill>
                  <a:srgbClr val="0A1F44"/>
                </a:solidFill>
              </a:rPr>
              <a:t>Factorise:  y = (x − 1)(x − 3)</a:t>
            </a:r>
            <a:endParaRPr lang="en-US" sz="1480" dirty="0"/>
          </a:p>
          <a:p>
            <a:pPr indent="0" marL="0">
              <a:buNone/>
            </a:pPr>
            <a:endParaRPr lang="en-US" sz="1480" dirty="0"/>
          </a:p>
          <a:p>
            <a:pPr indent="0" marL="0">
              <a:buNone/>
            </a:pPr>
            <a:r>
              <a:rPr lang="en-US" sz="1480" dirty="0">
                <a:solidFill>
                  <a:srgbClr val="0A1F44"/>
                </a:solidFill>
              </a:rPr>
              <a:t>The roots are x = 1 and x = 3.</a:t>
            </a:r>
            <a:endParaRPr lang="en-US" sz="1480" dirty="0"/>
          </a:p>
          <a:p>
            <a:pPr indent="0" marL="0">
              <a:buNone/>
            </a:pPr>
            <a:r>
              <a:rPr lang="en-US" sz="1480" dirty="0">
                <a:solidFill>
                  <a:srgbClr val="0A1F44"/>
                </a:solidFill>
              </a:rPr>
              <a:t>This means the graph crosses the x-axis at 1 and 3.</a:t>
            </a:r>
            <a:endParaRPr lang="en-US" sz="1480" dirty="0"/>
          </a:p>
        </p:txBody>
      </p:sp>
      <p:sp>
        <p:nvSpPr>
          <p:cNvPr id="29" name="Shape 26"/>
          <p:cNvSpPr/>
          <p:nvPr/>
        </p:nvSpPr>
        <p:spPr>
          <a:xfrm>
            <a:off x="777240" y="5559552"/>
            <a:ext cx="10424160" cy="502920"/>
          </a:xfrm>
          <a:prstGeom prst="roundRect">
            <a:avLst>
              <a:gd name="adj" fmla="val 14545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914400" y="5742432"/>
            <a:ext cx="384048" cy="384048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1024128" y="5815584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32" name="Text 29"/>
          <p:cNvSpPr/>
          <p:nvPr/>
        </p:nvSpPr>
        <p:spPr>
          <a:xfrm>
            <a:off x="1435608" y="5742432"/>
            <a:ext cx="9582912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Question: what are the roots of y = x² − 9?</a:t>
            </a:r>
            <a:endParaRPr lang="en-US" sz="15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KS4: Applied Geometry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Pythagoras and trigonometry in context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22960" y="1874520"/>
            <a:ext cx="507492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0312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8C24"/>
                </a:solidFill>
              </a:rPr>
              <a:t>Pythagoras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1508760" y="4343400"/>
            <a:ext cx="2057400" cy="0"/>
          </a:xfrm>
          <a:prstGeom prst="line">
            <a:avLst/>
          </a:prstGeom>
          <a:noFill/>
          <a:ln w="25400">
            <a:solidFill>
              <a:srgbClr val="082B5C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508760" y="4343400"/>
            <a:ext cx="0" cy="-1554480"/>
          </a:xfrm>
          <a:prstGeom prst="line">
            <a:avLst/>
          </a:prstGeom>
          <a:noFill/>
          <a:ln w="25400">
            <a:solidFill>
              <a:srgbClr val="082B5C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1508760" y="2788920"/>
            <a:ext cx="2057400" cy="1554480"/>
          </a:xfrm>
          <a:prstGeom prst="line">
            <a:avLst/>
          </a:prstGeom>
          <a:noFill/>
          <a:ln w="25400">
            <a:solidFill>
              <a:srgbClr val="082B5C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527048" y="4178808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611880" y="288036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082B5C"/>
                </a:solidFill>
              </a:rPr>
              <a:t>a² + b² = c²</a:t>
            </a:r>
            <a:endParaRPr lang="en-US" sz="2300" dirty="0"/>
          </a:p>
        </p:txBody>
      </p:sp>
      <p:sp>
        <p:nvSpPr>
          <p:cNvPr id="20" name="Text 17"/>
          <p:cNvSpPr/>
          <p:nvPr/>
        </p:nvSpPr>
        <p:spPr>
          <a:xfrm>
            <a:off x="1097280" y="4526280"/>
            <a:ext cx="43891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A1F44"/>
                </a:solidFill>
              </a:rPr>
              <a:t>Example: sides 5 cm and 12 cm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0A1F44"/>
                </a:solidFill>
              </a:rPr>
              <a:t>5² + 12² = 169, so c = 13 cm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6309360" y="1874520"/>
            <a:ext cx="4892040" cy="3246120"/>
          </a:xfrm>
          <a:prstGeom prst="roundRect">
            <a:avLst>
              <a:gd name="adj" fmla="val 2254"/>
            </a:avLst>
          </a:prstGeom>
          <a:solidFill>
            <a:srgbClr val="E8F2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583680" y="210312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2B5C"/>
                </a:solidFill>
              </a:rPr>
              <a:t>Trigonometry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6629400" y="2697480"/>
            <a:ext cx="411480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82B5C"/>
                </a:solidFill>
              </a:rPr>
              <a:t>sin θ = opposite / hypotenuse</a:t>
            </a:r>
            <a:endParaRPr lang="en-US" sz="1900" dirty="0"/>
          </a:p>
        </p:txBody>
      </p:sp>
      <p:sp>
        <p:nvSpPr>
          <p:cNvPr id="24" name="Text 21"/>
          <p:cNvSpPr/>
          <p:nvPr/>
        </p:nvSpPr>
        <p:spPr>
          <a:xfrm>
            <a:off x="6629400" y="3246120"/>
            <a:ext cx="411480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82B5C"/>
                </a:solidFill>
              </a:rPr>
              <a:t>cos θ = adjacent / hypotenuse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6629400" y="3794760"/>
            <a:ext cx="411480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82B5C"/>
                </a:solidFill>
              </a:rPr>
              <a:t>tan θ = opposite / adjacent</a:t>
            </a:r>
            <a:endParaRPr lang="en-US" sz="1900" dirty="0"/>
          </a:p>
        </p:txBody>
      </p:sp>
      <p:sp>
        <p:nvSpPr>
          <p:cNvPr id="26" name="Shape 23"/>
          <p:cNvSpPr/>
          <p:nvPr/>
        </p:nvSpPr>
        <p:spPr>
          <a:xfrm>
            <a:off x="822960" y="5440680"/>
            <a:ext cx="5074920" cy="566928"/>
          </a:xfrm>
          <a:prstGeom prst="roundRect">
            <a:avLst>
              <a:gd name="adj" fmla="val 12903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960120" y="5623560"/>
            <a:ext cx="384048" cy="384048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1069848" y="569671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1481328" y="5623560"/>
            <a:ext cx="42336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Practice: find the hypotenuse when the shorter sides are 8 cm and 15 cm.</a:t>
            </a:r>
            <a:endParaRPr lang="en-US" sz="1520" dirty="0"/>
          </a:p>
        </p:txBody>
      </p:sp>
      <p:sp>
        <p:nvSpPr>
          <p:cNvPr id="30" name="Shape 27"/>
          <p:cNvSpPr/>
          <p:nvPr/>
        </p:nvSpPr>
        <p:spPr>
          <a:xfrm>
            <a:off x="6309360" y="5440680"/>
            <a:ext cx="4892040" cy="566928"/>
          </a:xfrm>
          <a:prstGeom prst="roundRect">
            <a:avLst>
              <a:gd name="adj" fmla="val 12903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6446520" y="5623560"/>
            <a:ext cx="384048" cy="384048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556248" y="569671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33" name="Text 30"/>
          <p:cNvSpPr/>
          <p:nvPr/>
        </p:nvSpPr>
        <p:spPr>
          <a:xfrm>
            <a:off x="6967728" y="5623560"/>
            <a:ext cx="40507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Practice: sin θ = 7/10. Estimate θ to 1 decimal place.</a:t>
            </a:r>
            <a:endParaRPr lang="en-US" sz="152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KS4 Exam-Style Practice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Plan, solve, check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22960" y="1874520"/>
            <a:ext cx="5532120" cy="352044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0312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82B5C"/>
                </a:solidFill>
              </a:rPr>
              <a:t>Question 1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937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The area of a rectangle is x² + 7x + 10.</a:t>
            </a:r>
            <a:endParaRPr lang="en-US" sz="1520" dirty="0"/>
          </a:p>
          <a:p>
            <a:pPr indent="0" marL="0">
              <a:buNone/>
            </a:pP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a) Factorise the expression.</a:t>
            </a: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b) Use your answer to suggest two possible side lengths.</a:t>
            </a:r>
            <a:endParaRPr lang="en-US" sz="1520" dirty="0"/>
          </a:p>
        </p:txBody>
      </p:sp>
      <p:sp>
        <p:nvSpPr>
          <p:cNvPr id="16" name="Shape 13"/>
          <p:cNvSpPr/>
          <p:nvPr/>
        </p:nvSpPr>
        <p:spPr>
          <a:xfrm>
            <a:off x="2011680" y="4160520"/>
            <a:ext cx="2377440" cy="73152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082B5C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12280" y="1874520"/>
            <a:ext cx="4389120" cy="3520440"/>
          </a:xfrm>
          <a:prstGeom prst="roundRect">
            <a:avLst>
              <a:gd name="adj" fmla="val 2078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86600" y="210312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C98C24"/>
                </a:solidFill>
              </a:rPr>
              <a:t>Question 2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7086600" y="2578608"/>
            <a:ext cx="374904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A ladder is 10 m long and reaches 8 m up a wall.</a:t>
            </a:r>
            <a:endParaRPr lang="en-US" sz="1520" dirty="0"/>
          </a:p>
          <a:p>
            <a:pPr indent="0" marL="0">
              <a:buNone/>
            </a:pP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How far is the base of the ladder from the wall?</a:t>
            </a:r>
            <a:endParaRPr lang="en-US" sz="1520" dirty="0"/>
          </a:p>
        </p:txBody>
      </p:sp>
      <p:sp>
        <p:nvSpPr>
          <p:cNvPr id="20" name="Shape 17"/>
          <p:cNvSpPr/>
          <p:nvPr/>
        </p:nvSpPr>
        <p:spPr>
          <a:xfrm>
            <a:off x="7452360" y="4937760"/>
            <a:ext cx="2057400" cy="0"/>
          </a:xfrm>
          <a:prstGeom prst="line">
            <a:avLst/>
          </a:prstGeom>
          <a:noFill/>
          <a:ln w="25400">
            <a:solidFill>
              <a:srgbClr val="082B5C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452360" y="4937760"/>
            <a:ext cx="0" cy="-1143000"/>
          </a:xfrm>
          <a:prstGeom prst="line">
            <a:avLst/>
          </a:prstGeom>
          <a:noFill/>
          <a:ln w="25400">
            <a:solidFill>
              <a:srgbClr val="082B5C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452360" y="3794760"/>
            <a:ext cx="2057400" cy="1143000"/>
          </a:xfrm>
          <a:prstGeom prst="line">
            <a:avLst/>
          </a:prstGeom>
          <a:noFill/>
          <a:ln w="25400">
            <a:solidFill>
              <a:srgbClr val="082B5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7470648" y="4773168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 rot="1920000">
            <a:off x="8869680" y="4251960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82B5C"/>
                </a:solidFill>
              </a:rPr>
              <a:t>10 m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7726680" y="414223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82B5C"/>
                </a:solidFill>
              </a:rPr>
              <a:t>8 m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822960" y="5605272"/>
            <a:ext cx="10378440" cy="475488"/>
          </a:xfrm>
          <a:prstGeom prst="roundRect">
            <a:avLst>
              <a:gd name="adj" fmla="val 15385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960120" y="5788152"/>
            <a:ext cx="384048" cy="384048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1069848" y="5861304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1481328" y="5788152"/>
            <a:ext cx="9537192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Show your working. Award yourself one mark for method and one for accuracy.</a:t>
            </a:r>
            <a:endParaRPr lang="en-US" sz="152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KS4 Feedback &amp; Answers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Mark, correct and set a target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22960" y="1920240"/>
            <a:ext cx="4846320" cy="3401568"/>
          </a:xfrm>
          <a:prstGeom prst="roundRect">
            <a:avLst>
              <a:gd name="adj" fmla="val 2151"/>
            </a:avLst>
          </a:prstGeom>
          <a:solidFill>
            <a:srgbClr val="FFFFFF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C98C24"/>
                </a:solidFill>
              </a:rPr>
              <a:t>Quadratics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1097280" y="2606040"/>
            <a:ext cx="4206240" cy="1920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0A1F44"/>
                </a:solidFill>
              </a:rPr>
              <a:t>a) x² + 7x + 10 = 0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0A1F44"/>
                </a:solidFill>
              </a:rPr>
              <a:t>    (x + 5)(x + 2) = 0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0A1F44"/>
                </a:solidFill>
              </a:rPr>
              <a:t>    x = −5 or x = −2</a:t>
            </a:r>
            <a:endParaRPr lang="en-US" sz="1340" dirty="0"/>
          </a:p>
          <a:p>
            <a:pPr indent="0" marL="0">
              <a:buNone/>
            </a:pP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0A1F44"/>
                </a:solidFill>
              </a:rPr>
              <a:t>b) x² − 4x − 12 = 0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0A1F44"/>
                </a:solidFill>
              </a:rPr>
              <a:t>    (x − 6)(x + 2) = 0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0A1F44"/>
                </a:solidFill>
              </a:rPr>
              <a:t>    x = 6 or x = −2</a:t>
            </a:r>
            <a:endParaRPr lang="en-US" sz="1340" dirty="0"/>
          </a:p>
        </p:txBody>
      </p:sp>
      <p:sp>
        <p:nvSpPr>
          <p:cNvPr id="16" name="Shape 13"/>
          <p:cNvSpPr/>
          <p:nvPr/>
        </p:nvSpPr>
        <p:spPr>
          <a:xfrm>
            <a:off x="6172200" y="1920240"/>
            <a:ext cx="5074920" cy="3401568"/>
          </a:xfrm>
          <a:prstGeom prst="roundRect">
            <a:avLst>
              <a:gd name="adj" fmla="val 2151"/>
            </a:avLst>
          </a:prstGeom>
          <a:solidFill>
            <a:srgbClr val="E8F2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46520" y="2148840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82B5C"/>
                </a:solidFill>
              </a:rPr>
              <a:t>Applied geometry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6446520" y="2606040"/>
            <a:ext cx="438912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A1F44"/>
                </a:solidFill>
              </a:rPr>
              <a:t>Hypotenuse with sides 8 and 15: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0A1F44"/>
                </a:solidFill>
              </a:rPr>
              <a:t>8² + 15² = 289, so c = 17 cm</a:t>
            </a:r>
            <a:endParaRPr lang="en-US" sz="1380" dirty="0"/>
          </a:p>
          <a:p>
            <a:pPr indent="0" marL="0">
              <a:buNone/>
            </a:pP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0A1F44"/>
                </a:solidFill>
              </a:rPr>
              <a:t>Ladder question: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0A1F44"/>
                </a:solidFill>
              </a:rPr>
              <a:t>10² − 8² = 36, so distance = 6 m</a:t>
            </a:r>
            <a:endParaRPr lang="en-US" sz="1380" dirty="0"/>
          </a:p>
          <a:p>
            <a:pPr indent="0" marL="0">
              <a:buNone/>
            </a:pP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0A1F44"/>
                </a:solidFill>
              </a:rPr>
              <a:t>sin θ = 7/10 gives θ ≈ 44.4°</a:t>
            </a:r>
            <a:endParaRPr lang="en-US" sz="1380" dirty="0"/>
          </a:p>
        </p:txBody>
      </p:sp>
      <p:sp>
        <p:nvSpPr>
          <p:cNvPr id="19" name="Shape 16"/>
          <p:cNvSpPr/>
          <p:nvPr/>
        </p:nvSpPr>
        <p:spPr>
          <a:xfrm>
            <a:off x="822960" y="5532120"/>
            <a:ext cx="10424160" cy="502920"/>
          </a:xfrm>
          <a:prstGeom prst="roundRect">
            <a:avLst>
              <a:gd name="adj" fmla="val 14545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51560" y="5705856"/>
            <a:ext cx="9966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0A1F44"/>
                </a:solidFill>
              </a:rPr>
              <a:t>Self-check: Did I use the correct method? Did I write each step? Did I check the answer makes sense?</a:t>
            </a:r>
            <a:endParaRPr lang="en-US" sz="12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original_online_maths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440" y="777240"/>
            <a:ext cx="5897880" cy="3319272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5687568" y="676656"/>
            <a:ext cx="6126480" cy="3520440"/>
          </a:xfrm>
          <a:prstGeom prst="roundRect">
            <a:avLst>
              <a:gd name="adj" fmla="val 1558"/>
            </a:avLst>
          </a:prstGeom>
          <a:solidFill>
            <a:srgbClr val="FFFFFF">
              <a:alpha val="0"/>
            </a:srgbClr>
          </a:solidFill>
          <a:ln w="15240">
            <a:solidFill>
              <a:srgbClr val="C98C24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48640" y="594360"/>
            <a:ext cx="4937760" cy="54406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1" descr="/mnt/data/athena_logo_wordmark_crop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823610"/>
            <a:ext cx="3154680" cy="111426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41248" y="2039112"/>
            <a:ext cx="4023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82B5C"/>
                </a:solidFill>
              </a:rPr>
              <a:t>Next Steps</a:t>
            </a:r>
            <a:endParaRPr lang="en-US" sz="3200" dirty="0"/>
          </a:p>
        </p:txBody>
      </p:sp>
      <p:sp>
        <p:nvSpPr>
          <p:cNvPr id="15" name="Text 11"/>
          <p:cNvSpPr/>
          <p:nvPr/>
        </p:nvSpPr>
        <p:spPr>
          <a:xfrm>
            <a:off x="868680" y="2724912"/>
            <a:ext cx="39776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Book a diagnostic conversation and receive a personalised learning plan for KS3 or KS4 mathematics.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896112" y="3703320"/>
            <a:ext cx="402336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A1F44"/>
                </a:solidFill>
              </a:rPr>
              <a:t>One-to-one or small group tuition
</a:t>
            </a:r>
            <a:pPr indent="0" marL="0">
              <a:buNone/>
            </a:pPr>
            <a:r>
              <a:rPr lang="en-US" sz="15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A1F44"/>
                </a:solidFill>
              </a:rPr>
              <a:t>Confidence, homework and exam preparation
</a:t>
            </a:r>
            <a:pPr indent="0" marL="0">
              <a:buNone/>
            </a:pPr>
            <a:r>
              <a:rPr lang="en-US" sz="15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A1F44"/>
                </a:solidFill>
              </a:rPr>
              <a:t>Clear feedback after each session</a:t>
            </a:r>
            <a:endParaRPr lang="en-US" sz="1500" dirty="0"/>
          </a:p>
        </p:txBody>
      </p:sp>
      <p:sp>
        <p:nvSpPr>
          <p:cNvPr id="17" name="Shape 13"/>
          <p:cNvSpPr/>
          <p:nvPr/>
        </p:nvSpPr>
        <p:spPr>
          <a:xfrm>
            <a:off x="868680" y="5138928"/>
            <a:ext cx="3886200" cy="411480"/>
          </a:xfrm>
          <a:prstGeom prst="roundRect">
            <a:avLst>
              <a:gd name="adj" fmla="val 17778"/>
            </a:avLst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1005840" y="5276088"/>
            <a:ext cx="361188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INSPIRE  |  EMPOWER  |  ACHIEVE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Session Flow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A clear learning journey for pupils, parents and tutors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22960" y="2240280"/>
            <a:ext cx="2331720" cy="1965960"/>
          </a:xfrm>
          <a:prstGeom prst="roundRect">
            <a:avLst>
              <a:gd name="adj" fmla="val 3721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987552" y="2450592"/>
            <a:ext cx="512064" cy="512064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161288" y="2587752"/>
            <a:ext cx="1828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600200" y="24871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82B5C"/>
                </a:solidFill>
              </a:rPr>
              <a:t>Retrieval</a:t>
            </a:r>
            <a:endParaRPr lang="en-US" sz="1900" dirty="0"/>
          </a:p>
        </p:txBody>
      </p:sp>
      <p:sp>
        <p:nvSpPr>
          <p:cNvPr id="17" name="Text 14"/>
          <p:cNvSpPr/>
          <p:nvPr/>
        </p:nvSpPr>
        <p:spPr>
          <a:xfrm>
            <a:off x="1051560" y="3063240"/>
            <a:ext cx="18745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A1F44"/>
                </a:solidFill>
              </a:rPr>
              <a:t>Quick confidence check to warm up key knowledge.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3474720" y="2240280"/>
            <a:ext cx="2331720" cy="1965960"/>
          </a:xfrm>
          <a:prstGeom prst="roundRect">
            <a:avLst>
              <a:gd name="adj" fmla="val 3721"/>
            </a:avLst>
          </a:prstGeom>
          <a:solidFill>
            <a:srgbClr val="E8F2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3639312" y="2450592"/>
            <a:ext cx="512064" cy="512064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813048" y="2587752"/>
            <a:ext cx="1828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4251960" y="24871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82B5C"/>
                </a:solidFill>
              </a:rPr>
              <a:t>Teach</a:t>
            </a:r>
            <a:endParaRPr lang="en-US" sz="1900" dirty="0"/>
          </a:p>
        </p:txBody>
      </p:sp>
      <p:sp>
        <p:nvSpPr>
          <p:cNvPr id="22" name="Text 19"/>
          <p:cNvSpPr/>
          <p:nvPr/>
        </p:nvSpPr>
        <p:spPr>
          <a:xfrm>
            <a:off x="3703320" y="3063240"/>
            <a:ext cx="18745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A1F44"/>
                </a:solidFill>
              </a:rPr>
              <a:t>Short, clear explanations with visual modelling.</a:t>
            </a:r>
            <a:endParaRPr lang="en-US" sz="1350" dirty="0"/>
          </a:p>
        </p:txBody>
      </p:sp>
      <p:sp>
        <p:nvSpPr>
          <p:cNvPr id="23" name="Shape 20"/>
          <p:cNvSpPr/>
          <p:nvPr/>
        </p:nvSpPr>
        <p:spPr>
          <a:xfrm>
            <a:off x="6126480" y="2240280"/>
            <a:ext cx="2331720" cy="1965960"/>
          </a:xfrm>
          <a:prstGeom prst="roundRect">
            <a:avLst>
              <a:gd name="adj" fmla="val 3721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291072" y="2450592"/>
            <a:ext cx="512064" cy="512064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64808" y="2587752"/>
            <a:ext cx="1828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6903720" y="24871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82B5C"/>
                </a:solidFill>
              </a:rPr>
              <a:t>Practise</a:t>
            </a:r>
            <a:endParaRPr lang="en-US" sz="1900" dirty="0"/>
          </a:p>
        </p:txBody>
      </p:sp>
      <p:sp>
        <p:nvSpPr>
          <p:cNvPr id="27" name="Text 24"/>
          <p:cNvSpPr/>
          <p:nvPr/>
        </p:nvSpPr>
        <p:spPr>
          <a:xfrm>
            <a:off x="6355080" y="3063240"/>
            <a:ext cx="18745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A1F44"/>
                </a:solidFill>
              </a:rPr>
              <a:t>Guided questions followed by independent attempts.</a:t>
            </a:r>
            <a:endParaRPr lang="en-US" sz="1350" dirty="0"/>
          </a:p>
        </p:txBody>
      </p:sp>
      <p:sp>
        <p:nvSpPr>
          <p:cNvPr id="28" name="Shape 25"/>
          <p:cNvSpPr/>
          <p:nvPr/>
        </p:nvSpPr>
        <p:spPr>
          <a:xfrm>
            <a:off x="8778240" y="2240280"/>
            <a:ext cx="2331720" cy="1965960"/>
          </a:xfrm>
          <a:prstGeom prst="roundRect">
            <a:avLst>
              <a:gd name="adj" fmla="val 3721"/>
            </a:avLst>
          </a:prstGeom>
          <a:solidFill>
            <a:srgbClr val="E8F2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8942832" y="2450592"/>
            <a:ext cx="512064" cy="512064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9116568" y="2587752"/>
            <a:ext cx="1828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9555480" y="2487168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82B5C"/>
                </a:solidFill>
              </a:rPr>
              <a:t>Review</a:t>
            </a:r>
            <a:endParaRPr lang="en-US" sz="1900" dirty="0"/>
          </a:p>
        </p:txBody>
      </p:sp>
      <p:sp>
        <p:nvSpPr>
          <p:cNvPr id="32" name="Text 29"/>
          <p:cNvSpPr/>
          <p:nvPr/>
        </p:nvSpPr>
        <p:spPr>
          <a:xfrm>
            <a:off x="9006840" y="3063240"/>
            <a:ext cx="18745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A1F44"/>
                </a:solidFill>
              </a:rPr>
              <a:t>Answers, feedback and next-step targets.</a:t>
            </a:r>
            <a:endParaRPr lang="en-US" sz="1350" dirty="0"/>
          </a:p>
        </p:txBody>
      </p:sp>
      <p:sp>
        <p:nvSpPr>
          <p:cNvPr id="33" name="Shape 30"/>
          <p:cNvSpPr/>
          <p:nvPr/>
        </p:nvSpPr>
        <p:spPr>
          <a:xfrm>
            <a:off x="822960" y="4892040"/>
            <a:ext cx="10287000" cy="749808"/>
          </a:xfrm>
          <a:prstGeom prst="roundRect">
            <a:avLst>
              <a:gd name="adj" fmla="val 9756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960120" y="5074920"/>
            <a:ext cx="384048" cy="384048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1069848" y="514807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36" name="Text 33"/>
          <p:cNvSpPr/>
          <p:nvPr/>
        </p:nvSpPr>
        <p:spPr>
          <a:xfrm>
            <a:off x="1481328" y="5074920"/>
            <a:ext cx="9445752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Both sample sessions are designed to build confidence, accuracy and mathematical vocabulary.</a:t>
            </a:r>
            <a:endParaRPr lang="en-US" sz="15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pic>
        <p:nvPicPr>
          <p:cNvPr id="11" name="Image 1" descr="/mnt/data/original_teacher_classroom_crop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1234440"/>
            <a:ext cx="5394960" cy="3035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02920" y="1133856"/>
            <a:ext cx="5577840" cy="3236976"/>
          </a:xfrm>
          <a:prstGeom prst="roundRect">
            <a:avLst>
              <a:gd name="adj" fmla="val 1695"/>
            </a:avLst>
          </a:prstGeom>
          <a:solidFill>
            <a:srgbClr val="FFFFFF">
              <a:alpha val="0"/>
            </a:srgbClr>
          </a:solidFill>
          <a:ln w="15240">
            <a:solidFill>
              <a:srgbClr val="C98C24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309360" y="73152"/>
            <a:ext cx="5879592" cy="625449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784848" y="932688"/>
            <a:ext cx="1463040" cy="310896"/>
          </a:xfrm>
          <a:prstGeom prst="roundRect">
            <a:avLst>
              <a:gd name="adj" fmla="val 14706"/>
            </a:avLst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858000" y="1005840"/>
            <a:ext cx="131673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KS3 SESSION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6784848" y="1417320"/>
            <a:ext cx="4754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082B5C"/>
                </a:solidFill>
              </a:rPr>
              <a:t>Algebra Foundations</a:t>
            </a:r>
            <a:endParaRPr lang="en-US" sz="2900" dirty="0"/>
          </a:p>
        </p:txBody>
      </p:sp>
      <p:sp>
        <p:nvSpPr>
          <p:cNvPr id="17" name="Text 13"/>
          <p:cNvSpPr/>
          <p:nvPr/>
        </p:nvSpPr>
        <p:spPr>
          <a:xfrm>
            <a:off x="6812280" y="2084832"/>
            <a:ext cx="4526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Learning aim: simplify expressions and solve equations using clear steps.</a:t>
            </a:r>
            <a:endParaRPr lang="en-US" sz="1550" dirty="0"/>
          </a:p>
        </p:txBody>
      </p:sp>
      <p:sp>
        <p:nvSpPr>
          <p:cNvPr id="18" name="Text 14"/>
          <p:cNvSpPr/>
          <p:nvPr/>
        </p:nvSpPr>
        <p:spPr>
          <a:xfrm>
            <a:off x="6839712" y="2880360"/>
            <a:ext cx="4434840" cy="16276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Understand terms, variables and coefficients
</a:t>
            </a:r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Collect like terms accurately
</a:t>
            </a:r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Use inverse operations to solve equations
</a:t>
            </a:r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Explain each step using mathematical vocabulary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6858000" y="4892040"/>
            <a:ext cx="4389120" cy="777240"/>
          </a:xfrm>
          <a:prstGeom prst="roundRect">
            <a:avLst>
              <a:gd name="adj" fmla="val 9412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7114032" y="5056632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8C24"/>
                </a:solidFill>
              </a:rPr>
              <a:t>Success criteria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8796528" y="5038344"/>
            <a:ext cx="2121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dirty="0">
                <a:solidFill>
                  <a:srgbClr val="0A1F44"/>
                </a:solidFill>
              </a:rPr>
              <a:t>I can show working, check answers, and correct mistakes.</a:t>
            </a:r>
            <a:endParaRPr lang="en-US" sz="12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KS3: Mathematical Language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What is an expression?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749808" y="2084832"/>
            <a:ext cx="4892040" cy="1225296"/>
          </a:xfrm>
          <a:prstGeom prst="roundRect">
            <a:avLst>
              <a:gd name="adj" fmla="val 5970"/>
            </a:avLst>
          </a:prstGeom>
          <a:solidFill>
            <a:srgbClr val="F9F6F0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87552" y="2331720"/>
            <a:ext cx="4425696" cy="5943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A1F44"/>
                </a:solidFill>
              </a:rPr>
              <a:t>An expression is a number, a letter, or a combination of numbers and letters with operations, but no equals sign.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6163056" y="2084832"/>
            <a:ext cx="4892040" cy="1225296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6520" y="2249424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Examples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92240" y="2679192"/>
            <a:ext cx="429768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A1F44"/>
                </a:solidFill>
              </a:rPr>
              <a:t>2x + 5      4y      a − 3      3b + 2c − 7</a:t>
            </a:r>
            <a:endParaRPr lang="en-US" sz="2200" dirty="0"/>
          </a:p>
        </p:txBody>
      </p:sp>
      <p:sp>
        <p:nvSpPr>
          <p:cNvPr id="18" name="Shape 15"/>
          <p:cNvSpPr/>
          <p:nvPr/>
        </p:nvSpPr>
        <p:spPr>
          <a:xfrm>
            <a:off x="822960" y="3886200"/>
            <a:ext cx="914400" cy="310896"/>
          </a:xfrm>
          <a:prstGeom prst="roundRect">
            <a:avLst>
              <a:gd name="adj" fmla="val 14706"/>
            </a:avLst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96112" y="3959352"/>
            <a:ext cx="76809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TRY IT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1783080" y="394106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2B5C"/>
                </a:solidFill>
              </a:rPr>
              <a:t>Write an expression for each situation: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914400" y="4434840"/>
            <a:ext cx="274320" cy="274320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001268" y="4503420"/>
            <a:ext cx="9144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1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1325880" y="4407408"/>
            <a:ext cx="39776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A number x increased by 6</a:t>
            </a:r>
            <a:endParaRPr lang="en-US" sz="1550" dirty="0"/>
          </a:p>
        </p:txBody>
      </p:sp>
      <p:sp>
        <p:nvSpPr>
          <p:cNvPr id="24" name="Shape 21"/>
          <p:cNvSpPr/>
          <p:nvPr/>
        </p:nvSpPr>
        <p:spPr>
          <a:xfrm>
            <a:off x="914400" y="4919472"/>
            <a:ext cx="274320" cy="274320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1001268" y="4988052"/>
            <a:ext cx="9144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2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1325880" y="4892040"/>
            <a:ext cx="39776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Twice a number y</a:t>
            </a:r>
            <a:endParaRPr lang="en-US" sz="1550" dirty="0"/>
          </a:p>
        </p:txBody>
      </p:sp>
      <p:sp>
        <p:nvSpPr>
          <p:cNvPr id="27" name="Shape 24"/>
          <p:cNvSpPr/>
          <p:nvPr/>
        </p:nvSpPr>
        <p:spPr>
          <a:xfrm>
            <a:off x="6035040" y="4434840"/>
            <a:ext cx="274320" cy="274320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121908" y="4503420"/>
            <a:ext cx="9144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3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6446520" y="4407408"/>
            <a:ext cx="39776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Seven less than a number n</a:t>
            </a:r>
            <a:endParaRPr lang="en-US" sz="1550" dirty="0"/>
          </a:p>
        </p:txBody>
      </p:sp>
      <p:sp>
        <p:nvSpPr>
          <p:cNvPr id="30" name="Shape 27"/>
          <p:cNvSpPr/>
          <p:nvPr/>
        </p:nvSpPr>
        <p:spPr>
          <a:xfrm>
            <a:off x="6035040" y="4919472"/>
            <a:ext cx="274320" cy="274320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121908" y="4988052"/>
            <a:ext cx="9144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4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6446520" y="4892040"/>
            <a:ext cx="39776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The sum of 3a and 8</a:t>
            </a:r>
            <a:endParaRPr lang="en-US" sz="1550" dirty="0"/>
          </a:p>
        </p:txBody>
      </p:sp>
      <p:sp>
        <p:nvSpPr>
          <p:cNvPr id="33" name="Shape 30"/>
          <p:cNvSpPr/>
          <p:nvPr/>
        </p:nvSpPr>
        <p:spPr>
          <a:xfrm>
            <a:off x="7543800" y="1417320"/>
            <a:ext cx="3566160" cy="768096"/>
          </a:xfrm>
          <a:prstGeom prst="roundRect">
            <a:avLst>
              <a:gd name="adj" fmla="val 9524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7680960" y="1600200"/>
            <a:ext cx="384048" cy="384048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7790688" y="167335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36" name="Text 33"/>
          <p:cNvSpPr/>
          <p:nvPr/>
        </p:nvSpPr>
        <p:spPr>
          <a:xfrm>
            <a:off x="8202168" y="1600200"/>
            <a:ext cx="2724912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Top tip: key words such as more than, less than, twice, sum and difference help you choose the correct operation.</a:t>
            </a:r>
            <a:endParaRPr lang="en-US" sz="15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KS3: Collecting Like Terms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Simplify by grouping matching variables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777240" y="2057400"/>
            <a:ext cx="51206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402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8C24"/>
                </a:solidFill>
              </a:rPr>
              <a:t>Worked example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051560" y="2670048"/>
            <a:ext cx="4526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A1F44"/>
                </a:solidFill>
              </a:rPr>
              <a:t>Simplify: 3x + 5 + 2x − 4</a:t>
            </a:r>
            <a:endParaRPr lang="en-US" sz="2100" dirty="0"/>
          </a:p>
        </p:txBody>
      </p:sp>
      <p:sp>
        <p:nvSpPr>
          <p:cNvPr id="16" name="Text 13"/>
          <p:cNvSpPr/>
          <p:nvPr/>
        </p:nvSpPr>
        <p:spPr>
          <a:xfrm>
            <a:off x="1051560" y="3127248"/>
            <a:ext cx="457200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Step 1  Group like terms:  (3x + 2x) + (5 − 4)</a:t>
            </a: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Step 2  Add or subtract:  5x + 1</a:t>
            </a:r>
            <a:endParaRPr lang="en-US" sz="1520" dirty="0"/>
          </a:p>
        </p:txBody>
      </p:sp>
      <p:sp>
        <p:nvSpPr>
          <p:cNvPr id="17" name="Shape 14"/>
          <p:cNvSpPr/>
          <p:nvPr/>
        </p:nvSpPr>
        <p:spPr>
          <a:xfrm>
            <a:off x="6400800" y="2057400"/>
            <a:ext cx="4480560" cy="1874520"/>
          </a:xfrm>
          <a:prstGeom prst="roundRect">
            <a:avLst>
              <a:gd name="adj" fmla="val 3902"/>
            </a:avLst>
          </a:prstGeom>
          <a:solidFill>
            <a:srgbClr val="E8F2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20840" y="22402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2B5C"/>
                </a:solidFill>
              </a:rPr>
              <a:t>Why it works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6720840" y="2697480"/>
            <a:ext cx="3886200" cy="7132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A1F44"/>
                </a:solidFill>
              </a:rPr>
              <a:t>Only like terms can be combined.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F44"/>
                </a:solidFill>
              </a:rPr>
              <a:t>Terms with x combine with x. Numbers combine with numbers.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777240" y="4462272"/>
            <a:ext cx="10104120" cy="1024128"/>
          </a:xfrm>
          <a:prstGeom prst="roundRect">
            <a:avLst>
              <a:gd name="adj" fmla="val 7143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24128" y="463600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C98C24"/>
                </a:solidFill>
              </a:rPr>
              <a:t>Your turn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2148840" y="4645152"/>
            <a:ext cx="8458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0A1F44"/>
                </a:solidFill>
              </a:rPr>
              <a:t>a) 4x + 3 + 2x − 5         b) 7b − 2 + 3b + 6         c) 5x + 4y + 2x − y</a:t>
            </a:r>
            <a:endParaRPr lang="en-US" sz="1650" dirty="0"/>
          </a:p>
        </p:txBody>
      </p:sp>
      <p:sp>
        <p:nvSpPr>
          <p:cNvPr id="23" name="Shape 20"/>
          <p:cNvSpPr/>
          <p:nvPr/>
        </p:nvSpPr>
        <p:spPr>
          <a:xfrm>
            <a:off x="7498080" y="1417320"/>
            <a:ext cx="3383280" cy="658368"/>
          </a:xfrm>
          <a:prstGeom prst="roundRect">
            <a:avLst>
              <a:gd name="adj" fmla="val 11111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7635240" y="1600200"/>
            <a:ext cx="384048" cy="384048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744968" y="167335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26" name="Text 23"/>
          <p:cNvSpPr/>
          <p:nvPr/>
        </p:nvSpPr>
        <p:spPr>
          <a:xfrm>
            <a:off x="8156448" y="1600200"/>
            <a:ext cx="254203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Check: Are the variable letters the same?</a:t>
            </a:r>
            <a:endParaRPr lang="en-US" sz="15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KS3: Solving Equations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Keep the equation balanced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68680" y="1874520"/>
            <a:ext cx="4297680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084832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8C24"/>
                </a:solidFill>
              </a:rPr>
              <a:t>Worked example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325880" y="2606040"/>
            <a:ext cx="3474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0A1F44"/>
                </a:solidFill>
              </a:rPr>
              <a:t>2x + 5 = 15</a:t>
            </a:r>
            <a:endParaRPr lang="en-US" sz="2700" dirty="0"/>
          </a:p>
        </p:txBody>
      </p:sp>
      <p:sp>
        <p:nvSpPr>
          <p:cNvPr id="16" name="Text 13"/>
          <p:cNvSpPr/>
          <p:nvPr/>
        </p:nvSpPr>
        <p:spPr>
          <a:xfrm>
            <a:off x="1417320" y="3246120"/>
            <a:ext cx="3291840" cy="9875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650" dirty="0">
                <a:solidFill>
                  <a:srgbClr val="0A1F44"/>
                </a:solidFill>
              </a:rPr>
              <a:t>Subtract 5 from both sides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dirty="0">
                <a:solidFill>
                  <a:srgbClr val="0A1F44"/>
                </a:solidFill>
              </a:rPr>
              <a:t>2x = 10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dirty="0">
                <a:solidFill>
                  <a:srgbClr val="0A1F44"/>
                </a:solidFill>
              </a:rPr>
              <a:t>Divide both sides by 2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dirty="0">
                <a:solidFill>
                  <a:srgbClr val="0A1F44"/>
                </a:solidFill>
              </a:rPr>
              <a:t>x = 5</a:t>
            </a:r>
            <a:endParaRPr lang="en-US" sz="1650" dirty="0"/>
          </a:p>
        </p:txBody>
      </p:sp>
      <p:sp>
        <p:nvSpPr>
          <p:cNvPr id="17" name="Shape 14"/>
          <p:cNvSpPr/>
          <p:nvPr/>
        </p:nvSpPr>
        <p:spPr>
          <a:xfrm>
            <a:off x="5715000" y="1874520"/>
            <a:ext cx="5440680" cy="2880360"/>
          </a:xfrm>
          <a:prstGeom prst="roundRect">
            <a:avLst>
              <a:gd name="adj" fmla="val 2540"/>
            </a:avLst>
          </a:prstGeom>
          <a:solidFill>
            <a:srgbClr val="F9F6F0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035040" y="208483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2B5C"/>
                </a:solidFill>
              </a:rPr>
              <a:t>Now you try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6080760" y="2660904"/>
            <a:ext cx="274320" cy="274320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167628" y="2729484"/>
            <a:ext cx="9144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1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6492240" y="2633472"/>
            <a:ext cx="2103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x + 7 = 15</a:t>
            </a:r>
            <a:endParaRPr lang="en-US" sz="1550" dirty="0"/>
          </a:p>
        </p:txBody>
      </p:sp>
      <p:sp>
        <p:nvSpPr>
          <p:cNvPr id="22" name="Shape 19"/>
          <p:cNvSpPr/>
          <p:nvPr/>
        </p:nvSpPr>
        <p:spPr>
          <a:xfrm>
            <a:off x="6080760" y="3118104"/>
            <a:ext cx="274320" cy="274320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167628" y="3186684"/>
            <a:ext cx="9144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2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6492240" y="3090672"/>
            <a:ext cx="2103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3x − 4 = 14</a:t>
            </a:r>
            <a:endParaRPr lang="en-US" sz="1550" dirty="0"/>
          </a:p>
        </p:txBody>
      </p:sp>
      <p:sp>
        <p:nvSpPr>
          <p:cNvPr id="25" name="Shape 22"/>
          <p:cNvSpPr/>
          <p:nvPr/>
        </p:nvSpPr>
        <p:spPr>
          <a:xfrm>
            <a:off x="6080760" y="3575304"/>
            <a:ext cx="274320" cy="274320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167628" y="3643884"/>
            <a:ext cx="9144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3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6492240" y="3547872"/>
            <a:ext cx="2103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2(x + 3) = 16</a:t>
            </a:r>
            <a:endParaRPr lang="en-US" sz="1550" dirty="0"/>
          </a:p>
        </p:txBody>
      </p:sp>
      <p:sp>
        <p:nvSpPr>
          <p:cNvPr id="28" name="Shape 25"/>
          <p:cNvSpPr/>
          <p:nvPr/>
        </p:nvSpPr>
        <p:spPr>
          <a:xfrm>
            <a:off x="6080760" y="4032504"/>
            <a:ext cx="274320" cy="274320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167628" y="4101084"/>
            <a:ext cx="9144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4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6492240" y="4005072"/>
            <a:ext cx="2103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5x + 2 = 27</a:t>
            </a:r>
            <a:endParaRPr lang="en-US" sz="1550" dirty="0"/>
          </a:p>
        </p:txBody>
      </p:sp>
      <p:sp>
        <p:nvSpPr>
          <p:cNvPr id="31" name="Shape 28"/>
          <p:cNvSpPr/>
          <p:nvPr/>
        </p:nvSpPr>
        <p:spPr>
          <a:xfrm>
            <a:off x="8887968" y="2788920"/>
            <a:ext cx="1920240" cy="1143000"/>
          </a:xfrm>
          <a:prstGeom prst="roundRect">
            <a:avLst>
              <a:gd name="adj" fmla="val 6400"/>
            </a:avLst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9089136" y="2953512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Remember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9089136" y="3364992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Do the same operation to both sides.</a:t>
            </a:r>
            <a:endParaRPr lang="en-US" sz="1300" dirty="0"/>
          </a:p>
        </p:txBody>
      </p:sp>
      <p:sp>
        <p:nvSpPr>
          <p:cNvPr id="34" name="Shape 31"/>
          <p:cNvSpPr/>
          <p:nvPr/>
        </p:nvSpPr>
        <p:spPr>
          <a:xfrm>
            <a:off x="868680" y="5230368"/>
            <a:ext cx="10287000" cy="658368"/>
          </a:xfrm>
          <a:prstGeom prst="roundRect">
            <a:avLst>
              <a:gd name="adj" fmla="val 11111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1005840" y="5413248"/>
            <a:ext cx="384048" cy="384048"/>
          </a:xfrm>
          <a:prstGeom prst="ellipse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1115568" y="5486400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37" name="Text 34"/>
          <p:cNvSpPr/>
          <p:nvPr/>
        </p:nvSpPr>
        <p:spPr>
          <a:xfrm>
            <a:off x="1527048" y="5413248"/>
            <a:ext cx="94457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Mini check: What is the inverse of adding 7?</a:t>
            </a:r>
            <a:endParaRPr lang="en-US" sz="15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KS3 Practice Activity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Work independently, then compare strategies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22960" y="1874520"/>
            <a:ext cx="3291840" cy="3429000"/>
          </a:xfrm>
          <a:prstGeom prst="roundRect">
            <a:avLst>
              <a:gd name="adj" fmla="val 2222"/>
            </a:avLst>
          </a:prstGeom>
          <a:solidFill>
            <a:srgbClr val="E8F2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78992" y="2139696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2B5C"/>
                </a:solidFill>
              </a:rPr>
              <a:t>A. Simplify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078992" y="2606040"/>
            <a:ext cx="2651760" cy="1005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1) 4x + 3 + 2x − 5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2) 7b − 2 + 3b + 6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3) 5x + 4y + 2x − y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4434840" y="1874520"/>
            <a:ext cx="3291840" cy="3429000"/>
          </a:xfrm>
          <a:prstGeom prst="roundRect">
            <a:avLst>
              <a:gd name="adj" fmla="val 2222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690872" y="2139696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8C24"/>
                </a:solidFill>
              </a:rPr>
              <a:t>B. Solve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4690872" y="2606040"/>
            <a:ext cx="2651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1) x + 7 = 15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2) 3x − 4 = 14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3) 2(x + 3) = 16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4) 5x + 2 = 27</a:t>
            </a:r>
            <a:endParaRPr lang="en-US" sz="1550" dirty="0"/>
          </a:p>
        </p:txBody>
      </p:sp>
      <p:sp>
        <p:nvSpPr>
          <p:cNvPr id="19" name="Shape 16"/>
          <p:cNvSpPr/>
          <p:nvPr/>
        </p:nvSpPr>
        <p:spPr>
          <a:xfrm>
            <a:off x="8046720" y="1874520"/>
            <a:ext cx="3291840" cy="34290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302752" y="2139696"/>
            <a:ext cx="1463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2B5C"/>
                </a:solidFill>
              </a:rPr>
              <a:t>C. Explain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8302752" y="2606040"/>
            <a:ext cx="2651760" cy="1463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30" dirty="0">
                <a:solidFill>
                  <a:srgbClr val="0A1F44"/>
                </a:solidFill>
              </a:rPr>
              <a:t>Explain why we do the same operation to both sides of an equation.</a:t>
            </a:r>
            <a:endParaRPr lang="en-US" sz="1430" dirty="0"/>
          </a:p>
          <a:p>
            <a:pPr indent="0" marL="0">
              <a:buNone/>
            </a:pPr>
            <a:endParaRPr lang="en-US" sz="1430" dirty="0"/>
          </a:p>
          <a:p>
            <a:pPr indent="0" marL="0">
              <a:buNone/>
            </a:pPr>
            <a:r>
              <a:rPr lang="en-US" sz="1430" dirty="0">
                <a:solidFill>
                  <a:srgbClr val="0A1F44"/>
                </a:solidFill>
              </a:rPr>
              <a:t>Sentence starter:</a:t>
            </a:r>
            <a:endParaRPr lang="en-US" sz="1430" dirty="0"/>
          </a:p>
          <a:p>
            <a:pPr indent="0" marL="0">
              <a:buNone/>
            </a:pPr>
            <a:r>
              <a:rPr lang="en-US" sz="1430" dirty="0">
                <a:solidFill>
                  <a:srgbClr val="0A1F44"/>
                </a:solidFill>
              </a:rPr>
              <a:t>“We must keep the equation balanced because…”</a:t>
            </a:r>
            <a:endParaRPr lang="en-US" sz="1430" dirty="0"/>
          </a:p>
        </p:txBody>
      </p:sp>
      <p:sp>
        <p:nvSpPr>
          <p:cNvPr id="22" name="Shape 19"/>
          <p:cNvSpPr/>
          <p:nvPr/>
        </p:nvSpPr>
        <p:spPr>
          <a:xfrm>
            <a:off x="914400" y="5532120"/>
            <a:ext cx="10287000" cy="530352"/>
          </a:xfrm>
          <a:prstGeom prst="roundRect">
            <a:avLst>
              <a:gd name="adj" fmla="val 13793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1051560" y="5715000"/>
            <a:ext cx="384048" cy="384048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161288" y="5788152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1572768" y="5715000"/>
            <a:ext cx="94457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Target: show every step clearly, even when the answer feels obvious.</a:t>
            </a:r>
            <a:endParaRPr lang="en-US" sz="15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88920" y="438912"/>
            <a:ext cx="8458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82B5C"/>
                </a:solidFill>
              </a:rPr>
              <a:t>KS3 Feedback &amp; Answers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2816352" y="987552"/>
            <a:ext cx="8183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C98C24"/>
                </a:solidFill>
              </a:rPr>
              <a:t>Use the answer key to spot next steps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22960" y="1901952"/>
            <a:ext cx="5212080" cy="3154680"/>
          </a:xfrm>
          <a:prstGeom prst="roundRect">
            <a:avLst>
              <a:gd name="adj" fmla="val 2319"/>
            </a:avLst>
          </a:prstGeom>
          <a:solidFill>
            <a:srgbClr val="FFFFFF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3055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8C24"/>
                </a:solidFill>
              </a:rPr>
              <a:t>A. Simplify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143000" y="267004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F44"/>
                </a:solidFill>
              </a:rPr>
              <a:t>1) 4x + 3 + 2x − 5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1325880" y="297180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8C24"/>
                </a:solidFill>
              </a:rPr>
              <a:t>6x − 2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1143000" y="340156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F44"/>
                </a:solidFill>
              </a:rPr>
              <a:t>2) 7b − 2 + 3b + 6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1325880" y="37033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8C24"/>
                </a:solidFill>
              </a:rPr>
              <a:t>10b + 4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1143000" y="41330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F44"/>
                </a:solidFill>
              </a:rPr>
              <a:t>3) 5x + 4y + 2x − y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1325880" y="443484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8C24"/>
                </a:solidFill>
              </a:rPr>
              <a:t>7x + 3y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6446520" y="1901952"/>
            <a:ext cx="4754880" cy="3154680"/>
          </a:xfrm>
          <a:prstGeom prst="roundRect">
            <a:avLst>
              <a:gd name="adj" fmla="val 2319"/>
            </a:avLst>
          </a:prstGeom>
          <a:solidFill>
            <a:srgbClr val="E8F2FF"/>
          </a:solidFill>
          <a:ln w="12700">
            <a:solidFill>
              <a:srgbClr val="0E3F7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720840" y="21305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2B5C"/>
                </a:solidFill>
              </a:rPr>
              <a:t>B. Solve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6766560" y="2670048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F44"/>
                </a:solidFill>
              </a:rPr>
              <a:t>1) x + 7 = 15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6949440" y="2971800"/>
            <a:ext cx="3383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8C24"/>
                </a:solidFill>
              </a:rPr>
              <a:t>x = 8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6766560" y="3218688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F44"/>
                </a:solidFill>
              </a:rPr>
              <a:t>2) 3x − 4 = 14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6949440" y="3520440"/>
            <a:ext cx="3383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8C24"/>
                </a:solidFill>
              </a:rPr>
              <a:t>x = 6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6766560" y="3767328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F44"/>
                </a:solidFill>
              </a:rPr>
              <a:t>3) 2(x + 3) = 16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6949440" y="4069080"/>
            <a:ext cx="3383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8C24"/>
                </a:solidFill>
              </a:rPr>
              <a:t>x = 5</a:t>
            </a:r>
            <a:endParaRPr lang="en-US" sz="1350" dirty="0"/>
          </a:p>
        </p:txBody>
      </p:sp>
      <p:sp>
        <p:nvSpPr>
          <p:cNvPr id="29" name="Text 26"/>
          <p:cNvSpPr/>
          <p:nvPr/>
        </p:nvSpPr>
        <p:spPr>
          <a:xfrm>
            <a:off x="6766560" y="4315968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F44"/>
                </a:solidFill>
              </a:rPr>
              <a:t>4) 5x + 2 = 27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6949440" y="4617720"/>
            <a:ext cx="3383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8C24"/>
                </a:solidFill>
              </a:rPr>
              <a:t>x = 5</a:t>
            </a:r>
            <a:endParaRPr lang="en-US" sz="1350" dirty="0"/>
          </a:p>
        </p:txBody>
      </p:sp>
      <p:sp>
        <p:nvSpPr>
          <p:cNvPr id="31" name="Shape 28"/>
          <p:cNvSpPr/>
          <p:nvPr/>
        </p:nvSpPr>
        <p:spPr>
          <a:xfrm>
            <a:off x="822960" y="5349240"/>
            <a:ext cx="10378440" cy="585216"/>
          </a:xfrm>
          <a:prstGeom prst="roundRect">
            <a:avLst>
              <a:gd name="adj" fmla="val 12500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024128" y="5541264"/>
            <a:ext cx="9966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dirty="0">
                <a:solidFill>
                  <a:srgbClr val="0A1F44"/>
                </a:solidFill>
              </a:rPr>
              <a:t>Next-step targets: organise working in columns • check by substituting the answer • explain the inverse operation used.</a:t>
            </a:r>
            <a:endParaRPr lang="en-US" sz="13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82B5C"/>
          </a:solidFill>
          <a:ln w="12700">
            <a:solidFill>
              <a:srgbClr val="082B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647395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</a:t>
            </a:r>
            <a:endParaRPr lang="en-US" sz="85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057400" y="647395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athenalearninghub@outlook.com</a:t>
            </a:r>
            <a:endParaRPr lang="en-US" sz="850" dirty="0"/>
          </a:p>
        </p:txBody>
      </p:sp>
      <p:sp>
        <p:nvSpPr>
          <p:cNvPr id="6" name="Text 4">
            <a:hlinkClick r:id="rId2" tooltip=""/>
          </p:cNvPr>
          <p:cNvSpPr/>
          <p:nvPr/>
        </p:nvSpPr>
        <p:spPr>
          <a:xfrm>
            <a:off x="5074920" y="6473952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FFFFFF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www.athenalearninghub.co.uk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10896" y="6437376"/>
            <a:ext cx="146304" cy="146304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47088" y="6437376"/>
            <a:ext cx="155448" cy="109728"/>
          </a:xfrm>
          <a:prstGeom prst="rect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5464" y="6437376"/>
            <a:ext cx="164592" cy="164592"/>
          </a:xfrm>
          <a:prstGeom prst="ellipse">
            <a:avLst/>
          </a:prstGeom>
          <a:solidFill>
            <a:srgbClr val="082B5C"/>
          </a:solidFill>
          <a:ln w="12700">
            <a:solidFill>
              <a:srgbClr val="C98C24"/>
            </a:solidFill>
            <a:prstDash val="solid"/>
          </a:ln>
        </p:spPr>
      </p:sp>
      <p:pic>
        <p:nvPicPr>
          <p:cNvPr id="10" name="Image 0" descr="/mnt/data/athena_logo_wordmark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3" y="246888"/>
            <a:ext cx="2284634" cy="806958"/>
          </a:xfrm>
          <a:prstGeom prst="rect">
            <a:avLst/>
          </a:prstGeom>
        </p:spPr>
      </p:pic>
      <p:pic>
        <p:nvPicPr>
          <p:cNvPr id="11" name="Image 1" descr="/mnt/data/original_online_maths_crop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440" y="1234440"/>
            <a:ext cx="5715000" cy="321868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687568" y="1133856"/>
            <a:ext cx="5943600" cy="3419856"/>
          </a:xfrm>
          <a:prstGeom prst="roundRect">
            <a:avLst>
              <a:gd name="adj" fmla="val 1604"/>
            </a:avLst>
          </a:prstGeom>
          <a:solidFill>
            <a:srgbClr val="FFFFFF">
              <a:alpha val="0"/>
            </a:srgbClr>
          </a:solidFill>
          <a:ln w="15240">
            <a:solidFill>
              <a:srgbClr val="C98C24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0" y="73152"/>
            <a:ext cx="5577840" cy="625449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58368" y="960120"/>
            <a:ext cx="1463040" cy="310896"/>
          </a:xfrm>
          <a:prstGeom prst="roundRect">
            <a:avLst>
              <a:gd name="adj" fmla="val 14706"/>
            </a:avLst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31520" y="1033272"/>
            <a:ext cx="131673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KS4 SESSION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658368" y="1444752"/>
            <a:ext cx="4663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082B5C"/>
                </a:solidFill>
              </a:rPr>
              <a:t>GCSE Problem Solving</a:t>
            </a:r>
            <a:endParaRPr lang="en-US" sz="2900" dirty="0"/>
          </a:p>
        </p:txBody>
      </p:sp>
      <p:sp>
        <p:nvSpPr>
          <p:cNvPr id="17" name="Text 13"/>
          <p:cNvSpPr/>
          <p:nvPr/>
        </p:nvSpPr>
        <p:spPr>
          <a:xfrm>
            <a:off x="694944" y="2121408"/>
            <a:ext cx="44805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0A1F44"/>
                </a:solidFill>
              </a:rPr>
              <a:t>Focus: quadratic equations, graphs and applied reasoning.</a:t>
            </a:r>
            <a:endParaRPr lang="en-US" sz="1550" dirty="0"/>
          </a:p>
        </p:txBody>
      </p:sp>
      <p:sp>
        <p:nvSpPr>
          <p:cNvPr id="18" name="Text 14"/>
          <p:cNvSpPr/>
          <p:nvPr/>
        </p:nvSpPr>
        <p:spPr>
          <a:xfrm>
            <a:off x="713232" y="2907792"/>
            <a:ext cx="4389120" cy="1600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Factorise a quadratic expression
</a:t>
            </a:r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Solve by setting each bracket to zero
</a:t>
            </a:r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Connect algebra to graph roots
</a:t>
            </a:r>
            <a:pPr indent="0" marL="0">
              <a:buNone/>
            </a:pPr>
            <a:r>
              <a:rPr lang="en-US" sz="1600" b="1" dirty="0">
                <a:solidFill>
                  <a:srgbClr val="C98C24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0A1F44"/>
                </a:solidFill>
              </a:rPr>
              <a:t>Apply Pythagoras and trigonometry in exam-style questions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713232" y="5102352"/>
            <a:ext cx="4480560" cy="603504"/>
          </a:xfrm>
          <a:prstGeom prst="roundRect">
            <a:avLst>
              <a:gd name="adj" fmla="val 12121"/>
            </a:avLst>
          </a:prstGeom>
          <a:solidFill>
            <a:srgbClr val="F8EBD6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850392" y="5285232"/>
            <a:ext cx="384048" cy="384048"/>
          </a:xfrm>
          <a:prstGeom prst="ellipse">
            <a:avLst/>
          </a:prstGeom>
          <a:solidFill>
            <a:srgbClr val="C98C24"/>
          </a:solidFill>
          <a:ln w="12700">
            <a:solidFill>
              <a:srgbClr val="C98C24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960120" y="5358384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22" name="Text 18"/>
          <p:cNvSpPr/>
          <p:nvPr/>
        </p:nvSpPr>
        <p:spPr>
          <a:xfrm>
            <a:off x="1371600" y="5285232"/>
            <a:ext cx="3639312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0A1F44"/>
                </a:solidFill>
              </a:rPr>
              <a:t>Exam habit: write the method as well as the answer.</a:t>
            </a:r>
            <a:endParaRPr lang="en-US" sz="15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Athena Learning Hub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Athena Learning Hub KS3 and KS4 Mathematics Sample Session</dc:title>
  <dc:subject>KS3 and KS4 Mathematics Sample Session</dc:subject>
  <dc:creator>Athena Learning Hub Ltd</dc:creator>
  <cp:lastModifiedBy>Athena Learning Hub Ltd</cp:lastModifiedBy>
  <cp:revision>1</cp:revision>
  <dcterms:created xsi:type="dcterms:W3CDTF">2026-08-10T05:36:45Z</dcterms:created>
  <dcterms:modified xsi:type="dcterms:W3CDTF">2026-08-10T05:36:45Z</dcterms:modified>
</cp:coreProperties>
</file>